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7"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6369"/>
  </p:normalViewPr>
  <p:slideViewPr>
    <p:cSldViewPr snapToGrid="0" snapToObjects="1">
      <p:cViewPr varScale="1">
        <p:scale>
          <a:sx n="49" d="100"/>
          <a:sy n="49" d="100"/>
        </p:scale>
        <p:origin x="151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99430B-3BBE-4A4A-B240-8E28B413DCC7}" type="datetimeFigureOut">
              <a:rPr lang="fr-FR" smtClean="0"/>
              <a:t>10/04/2021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74B35F-9D2F-2E44-AD8E-7DAFE9D5AAF8}" type="slidenum">
              <a:rPr lang="fr-FR" smtClean="0"/>
              <a:t>‹#›</a:t>
            </a:fld>
            <a:endParaRPr lang="fr-FR"/>
          </a:p>
        </p:txBody>
      </p:sp>
    </p:spTree>
    <p:extLst>
      <p:ext uri="{BB962C8B-B14F-4D97-AF65-F5344CB8AC3E}">
        <p14:creationId xmlns:p14="http://schemas.microsoft.com/office/powerpoint/2010/main" val="1255268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firsnet.org/news-and-events/news-article/150-world-lung-day-25-september-2020"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firsnet.org/news-and-events/news-article/150-world-lung-day-25-september-202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Each year, we commemorate </a:t>
            </a:r>
            <a:r>
              <a:rPr lang="en-US" sz="1200" b="1" i="0" kern="1200" dirty="0">
                <a:solidFill>
                  <a:schemeClr val="tx1"/>
                </a:solidFill>
                <a:effectLst/>
                <a:latin typeface="+mn-lt"/>
                <a:ea typeface="+mn-ea"/>
                <a:cs typeface="+mn-cs"/>
              </a:rPr>
              <a:t>World Tuberculosis</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TB</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Day</a:t>
            </a:r>
            <a:r>
              <a:rPr lang="en-US" sz="1200" b="0" i="0" kern="1200" dirty="0">
                <a:solidFill>
                  <a:schemeClr val="tx1"/>
                </a:solidFill>
                <a:effectLst/>
                <a:latin typeface="+mn-lt"/>
                <a:ea typeface="+mn-ea"/>
                <a:cs typeface="+mn-cs"/>
              </a:rPr>
              <a:t> on March 24 to raise public awareness about the devastating health, social and economic consequences of </a:t>
            </a:r>
            <a:r>
              <a:rPr lang="en-US" sz="1200" b="1" i="0" kern="1200" dirty="0">
                <a:solidFill>
                  <a:schemeClr val="tx1"/>
                </a:solidFill>
                <a:effectLst/>
                <a:latin typeface="+mn-lt"/>
                <a:ea typeface="+mn-ea"/>
                <a:cs typeface="+mn-cs"/>
              </a:rPr>
              <a:t>TB</a:t>
            </a:r>
            <a:r>
              <a:rPr lang="en-US" sz="1200" b="0" i="0" kern="1200" dirty="0">
                <a:solidFill>
                  <a:schemeClr val="tx1"/>
                </a:solidFill>
                <a:effectLst/>
                <a:latin typeface="+mn-lt"/>
                <a:ea typeface="+mn-ea"/>
                <a:cs typeface="+mn-cs"/>
              </a:rPr>
              <a:t>, and to step up efforts to end the </a:t>
            </a:r>
            <a:r>
              <a:rPr lang="en-US" sz="1200" b="1" i="0" kern="1200" dirty="0">
                <a:solidFill>
                  <a:schemeClr val="tx1"/>
                </a:solidFill>
                <a:effectLst/>
                <a:latin typeface="+mn-lt"/>
                <a:ea typeface="+mn-ea"/>
                <a:cs typeface="+mn-cs"/>
              </a:rPr>
              <a:t>global TB</a:t>
            </a:r>
            <a:r>
              <a:rPr lang="en-US" sz="1200" b="0" i="0" kern="1200" dirty="0">
                <a:solidFill>
                  <a:schemeClr val="tx1"/>
                </a:solidFill>
                <a:effectLst/>
                <a:latin typeface="+mn-lt"/>
                <a:ea typeface="+mn-ea"/>
                <a:cs typeface="+mn-cs"/>
              </a:rPr>
              <a:t> epidemic.</a:t>
            </a:r>
          </a:p>
          <a:p>
            <a:r>
              <a:rPr lang="en-US" sz="1200" b="0" i="0" kern="1200" dirty="0">
                <a:solidFill>
                  <a:schemeClr val="tx1"/>
                </a:solidFill>
                <a:effectLst/>
                <a:latin typeface="+mn-lt"/>
                <a:ea typeface="+mn-ea"/>
                <a:cs typeface="+mn-cs"/>
              </a:rPr>
              <a:t>World Asthma Day is a day to raise awareness of asthma worldwide: It is celebrated on 5 May</a:t>
            </a:r>
            <a:r>
              <a:rPr lang="en-US" sz="1200" b="0" i="0" u="none" strike="noStrike" kern="1200" dirty="0">
                <a:solidFill>
                  <a:schemeClr val="tx1"/>
                </a:solidFill>
                <a:effectLst/>
                <a:latin typeface="+mn-lt"/>
                <a:ea typeface="+mn-ea"/>
                <a:cs typeface="+mn-cs"/>
                <a:hlinkClick r:id="rId3"/>
              </a:rPr>
              <a:t/>
            </a:r>
            <a:br>
              <a:rPr lang="en-US" sz="1200" b="0" i="0" u="none" strike="noStrike" kern="1200" dirty="0">
                <a:solidFill>
                  <a:schemeClr val="tx1"/>
                </a:solidFill>
                <a:effectLst/>
                <a:latin typeface="+mn-lt"/>
                <a:ea typeface="+mn-ea"/>
                <a:cs typeface="+mn-cs"/>
                <a:hlinkClick r:id="rId3"/>
              </a:rPr>
            </a:br>
            <a:r>
              <a:rPr lang="en-US" sz="1200" b="0" i="0" u="none" strike="noStrike" kern="1200" dirty="0">
                <a:solidFill>
                  <a:schemeClr val="tx1"/>
                </a:solidFill>
                <a:effectLst/>
                <a:latin typeface="+mn-lt"/>
                <a:ea typeface="+mn-ea"/>
                <a:cs typeface="+mn-cs"/>
                <a:hlinkClick r:id="rId3"/>
              </a:rPr>
              <a:t/>
            </a:r>
            <a:br>
              <a:rPr lang="en-US" sz="1200" b="0" i="0" u="none" strike="noStrike" kern="1200" dirty="0">
                <a:solidFill>
                  <a:schemeClr val="tx1"/>
                </a:solidFill>
                <a:effectLst/>
                <a:latin typeface="+mn-lt"/>
                <a:ea typeface="+mn-ea"/>
                <a:cs typeface="+mn-cs"/>
                <a:hlinkClick r:id="rId3"/>
              </a:rPr>
            </a:br>
            <a:r>
              <a:rPr lang="en-US" dirty="0"/>
              <a:t/>
            </a:r>
            <a:br>
              <a:rPr lang="en-US" dirty="0"/>
            </a:br>
            <a:endParaRPr lang="fr-FR" dirty="0"/>
          </a:p>
        </p:txBody>
      </p:sp>
      <p:sp>
        <p:nvSpPr>
          <p:cNvPr id="4" name="Slide Number Placeholder 3"/>
          <p:cNvSpPr>
            <a:spLocks noGrp="1"/>
          </p:cNvSpPr>
          <p:nvPr>
            <p:ph type="sldNum" sz="quarter" idx="5"/>
          </p:nvPr>
        </p:nvSpPr>
        <p:spPr/>
        <p:txBody>
          <a:bodyPr/>
          <a:lstStyle/>
          <a:p>
            <a:fld id="{5874B35F-9D2F-2E44-AD8E-7DAFE9D5AAF8}" type="slidenum">
              <a:rPr lang="fr-FR" smtClean="0"/>
              <a:t>3</a:t>
            </a:fld>
            <a:endParaRPr lang="fr-FR"/>
          </a:p>
        </p:txBody>
      </p:sp>
    </p:spTree>
    <p:extLst>
      <p:ext uri="{BB962C8B-B14F-4D97-AF65-F5344CB8AC3E}">
        <p14:creationId xmlns:p14="http://schemas.microsoft.com/office/powerpoint/2010/main" val="1732892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Each year, we commemorate </a:t>
            </a:r>
            <a:r>
              <a:rPr lang="en-US" sz="1200" b="1" i="0" kern="1200" dirty="0">
                <a:solidFill>
                  <a:schemeClr val="tx1"/>
                </a:solidFill>
                <a:effectLst/>
                <a:latin typeface="+mn-lt"/>
                <a:ea typeface="+mn-ea"/>
                <a:cs typeface="+mn-cs"/>
              </a:rPr>
              <a:t>World Tuberculosis</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TB</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Day</a:t>
            </a:r>
            <a:r>
              <a:rPr lang="en-US" sz="1200" b="0" i="0" kern="1200" dirty="0">
                <a:solidFill>
                  <a:schemeClr val="tx1"/>
                </a:solidFill>
                <a:effectLst/>
                <a:latin typeface="+mn-lt"/>
                <a:ea typeface="+mn-ea"/>
                <a:cs typeface="+mn-cs"/>
              </a:rPr>
              <a:t> on March 24 to raise public awareness about the devastating health, social and economic consequences of </a:t>
            </a:r>
            <a:r>
              <a:rPr lang="en-US" sz="1200" b="1" i="0" kern="1200" dirty="0">
                <a:solidFill>
                  <a:schemeClr val="tx1"/>
                </a:solidFill>
                <a:effectLst/>
                <a:latin typeface="+mn-lt"/>
                <a:ea typeface="+mn-ea"/>
                <a:cs typeface="+mn-cs"/>
              </a:rPr>
              <a:t>TB</a:t>
            </a:r>
            <a:r>
              <a:rPr lang="en-US" sz="1200" b="0" i="0" kern="1200" dirty="0">
                <a:solidFill>
                  <a:schemeClr val="tx1"/>
                </a:solidFill>
                <a:effectLst/>
                <a:latin typeface="+mn-lt"/>
                <a:ea typeface="+mn-ea"/>
                <a:cs typeface="+mn-cs"/>
              </a:rPr>
              <a:t>, and to step up efforts to end the </a:t>
            </a:r>
            <a:r>
              <a:rPr lang="en-US" sz="1200" b="1" i="0" kern="1200" dirty="0">
                <a:solidFill>
                  <a:schemeClr val="tx1"/>
                </a:solidFill>
                <a:effectLst/>
                <a:latin typeface="+mn-lt"/>
                <a:ea typeface="+mn-ea"/>
                <a:cs typeface="+mn-cs"/>
              </a:rPr>
              <a:t>global TB</a:t>
            </a:r>
            <a:r>
              <a:rPr lang="en-US" sz="1200" b="0" i="0" kern="1200" dirty="0">
                <a:solidFill>
                  <a:schemeClr val="tx1"/>
                </a:solidFill>
                <a:effectLst/>
                <a:latin typeface="+mn-lt"/>
                <a:ea typeface="+mn-ea"/>
                <a:cs typeface="+mn-cs"/>
              </a:rPr>
              <a:t> epidemic.</a:t>
            </a:r>
          </a:p>
          <a:p>
            <a:r>
              <a:rPr lang="en-US" sz="1200" b="0" i="0" kern="1200" dirty="0">
                <a:solidFill>
                  <a:schemeClr val="tx1"/>
                </a:solidFill>
                <a:effectLst/>
                <a:latin typeface="+mn-lt"/>
                <a:ea typeface="+mn-ea"/>
                <a:cs typeface="+mn-cs"/>
              </a:rPr>
              <a:t>World Asthma Day is a day to raise awareness of asthma worldwide: It is celebrated on 5 May</a:t>
            </a:r>
            <a:r>
              <a:rPr lang="en-US" sz="1200" b="0" i="0" u="none" strike="noStrike" kern="1200" dirty="0">
                <a:solidFill>
                  <a:schemeClr val="tx1"/>
                </a:solidFill>
                <a:effectLst/>
                <a:latin typeface="+mn-lt"/>
                <a:ea typeface="+mn-ea"/>
                <a:cs typeface="+mn-cs"/>
                <a:hlinkClick r:id="rId3"/>
              </a:rPr>
              <a:t/>
            </a:r>
            <a:br>
              <a:rPr lang="en-US" sz="1200" b="0" i="0" u="none" strike="noStrike" kern="1200" dirty="0">
                <a:solidFill>
                  <a:schemeClr val="tx1"/>
                </a:solidFill>
                <a:effectLst/>
                <a:latin typeface="+mn-lt"/>
                <a:ea typeface="+mn-ea"/>
                <a:cs typeface="+mn-cs"/>
                <a:hlinkClick r:id="rId3"/>
              </a:rPr>
            </a:br>
            <a:r>
              <a:rPr lang="en-US" sz="1200" b="0" i="0" u="none" strike="noStrike" kern="1200" dirty="0">
                <a:solidFill>
                  <a:schemeClr val="tx1"/>
                </a:solidFill>
                <a:effectLst/>
                <a:latin typeface="+mn-lt"/>
                <a:ea typeface="+mn-ea"/>
                <a:cs typeface="+mn-cs"/>
                <a:hlinkClick r:id="rId3"/>
              </a:rPr>
              <a:t/>
            </a:r>
            <a:br>
              <a:rPr lang="en-US" sz="1200" b="0" i="0" u="none" strike="noStrike" kern="1200" dirty="0">
                <a:solidFill>
                  <a:schemeClr val="tx1"/>
                </a:solidFill>
                <a:effectLst/>
                <a:latin typeface="+mn-lt"/>
                <a:ea typeface="+mn-ea"/>
                <a:cs typeface="+mn-cs"/>
                <a:hlinkClick r:id="rId3"/>
              </a:rPr>
            </a:br>
            <a:r>
              <a:rPr lang="en-US" dirty="0"/>
              <a:t/>
            </a:r>
            <a:br>
              <a:rPr lang="en-US" dirty="0"/>
            </a:br>
            <a:endParaRPr lang="fr-FR" dirty="0"/>
          </a:p>
        </p:txBody>
      </p:sp>
      <p:sp>
        <p:nvSpPr>
          <p:cNvPr id="4" name="Slide Number Placeholder 3"/>
          <p:cNvSpPr>
            <a:spLocks noGrp="1"/>
          </p:cNvSpPr>
          <p:nvPr>
            <p:ph type="sldNum" sz="quarter" idx="5"/>
          </p:nvPr>
        </p:nvSpPr>
        <p:spPr/>
        <p:txBody>
          <a:bodyPr/>
          <a:lstStyle/>
          <a:p>
            <a:fld id="{5874B35F-9D2F-2E44-AD8E-7DAFE9D5AAF8}" type="slidenum">
              <a:rPr lang="fr-FR" smtClean="0"/>
              <a:t>4</a:t>
            </a:fld>
            <a:endParaRPr lang="fr-FR"/>
          </a:p>
        </p:txBody>
      </p:sp>
    </p:spTree>
    <p:extLst>
      <p:ext uri="{BB962C8B-B14F-4D97-AF65-F5344CB8AC3E}">
        <p14:creationId xmlns:p14="http://schemas.microsoft.com/office/powerpoint/2010/main" val="3639012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solidFill>
                  <a:srgbClr val="FF0000"/>
                </a:solidFill>
              </a:rPr>
              <a:t>Smoking </a:t>
            </a:r>
            <a:r>
              <a:rPr lang="fr-FR" dirty="0" err="1">
                <a:solidFill>
                  <a:srgbClr val="FF0000"/>
                </a:solidFill>
              </a:rPr>
              <a:t>related</a:t>
            </a:r>
            <a:r>
              <a:rPr lang="fr-FR" dirty="0">
                <a:solidFill>
                  <a:srgbClr val="FF0000"/>
                </a:solidFill>
              </a:rPr>
              <a:t> </a:t>
            </a:r>
            <a:r>
              <a:rPr lang="fr-FR" dirty="0" err="1">
                <a:solidFill>
                  <a:srgbClr val="FF0000"/>
                </a:solidFill>
              </a:rPr>
              <a:t>fibrosis</a:t>
            </a:r>
            <a:r>
              <a:rPr lang="fr-FR" dirty="0">
                <a:solidFill>
                  <a:srgbClr val="FF0000"/>
                </a:solidFill>
              </a:rPr>
              <a:t> </a:t>
            </a:r>
            <a:r>
              <a:rPr lang="fr-FR" dirty="0" err="1">
                <a:solidFill>
                  <a:srgbClr val="FF0000"/>
                </a:solidFill>
              </a:rPr>
              <a:t>can</a:t>
            </a:r>
            <a:r>
              <a:rPr lang="fr-FR" dirty="0">
                <a:solidFill>
                  <a:srgbClr val="FF0000"/>
                </a:solidFill>
              </a:rPr>
              <a:t> </a:t>
            </a:r>
            <a:r>
              <a:rPr lang="fr-FR" dirty="0" err="1">
                <a:solidFill>
                  <a:srgbClr val="FF0000"/>
                </a:solidFill>
              </a:rPr>
              <a:t>be</a:t>
            </a:r>
            <a:r>
              <a:rPr lang="fr-FR" dirty="0">
                <a:solidFill>
                  <a:srgbClr val="FF0000"/>
                </a:solidFill>
              </a:rPr>
              <a:t>: RB ILD, NSIP, DIP.</a:t>
            </a:r>
          </a:p>
          <a:p>
            <a:endParaRPr lang="fr-FR" dirty="0"/>
          </a:p>
        </p:txBody>
      </p:sp>
      <p:sp>
        <p:nvSpPr>
          <p:cNvPr id="4" name="Slide Number Placeholder 3"/>
          <p:cNvSpPr>
            <a:spLocks noGrp="1"/>
          </p:cNvSpPr>
          <p:nvPr>
            <p:ph type="sldNum" sz="quarter" idx="5"/>
          </p:nvPr>
        </p:nvSpPr>
        <p:spPr/>
        <p:txBody>
          <a:bodyPr/>
          <a:lstStyle/>
          <a:p>
            <a:fld id="{5874B35F-9D2F-2E44-AD8E-7DAFE9D5AAF8}" type="slidenum">
              <a:rPr lang="fr-FR" smtClean="0"/>
              <a:t>6</a:t>
            </a:fld>
            <a:endParaRPr lang="fr-FR"/>
          </a:p>
        </p:txBody>
      </p:sp>
    </p:spTree>
    <p:extLst>
      <p:ext uri="{BB962C8B-B14F-4D97-AF65-F5344CB8AC3E}">
        <p14:creationId xmlns:p14="http://schemas.microsoft.com/office/powerpoint/2010/main" val="1675144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5874B35F-9D2F-2E44-AD8E-7DAFE9D5AAF8}" type="slidenum">
              <a:rPr lang="fr-FR" smtClean="0"/>
              <a:t>7</a:t>
            </a:fld>
            <a:endParaRPr lang="fr-FR"/>
          </a:p>
        </p:txBody>
      </p:sp>
    </p:spTree>
    <p:extLst>
      <p:ext uri="{BB962C8B-B14F-4D97-AF65-F5344CB8AC3E}">
        <p14:creationId xmlns:p14="http://schemas.microsoft.com/office/powerpoint/2010/main" val="3154671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Sputnik V is expected to work by preparing the body to defend itself against infection with the SARS-CoV-2 virus. This virus uses proteins on its outer surface, called spike proteins, to enter the body’s cells and cause COVID-19.</a:t>
            </a:r>
          </a:p>
          <a:p>
            <a:r>
              <a:rPr lang="en-US" sz="1200" b="0" i="0" kern="1200" dirty="0">
                <a:solidFill>
                  <a:schemeClr val="tx1"/>
                </a:solidFill>
                <a:effectLst/>
                <a:latin typeface="+mn-lt"/>
                <a:ea typeface="+mn-ea"/>
                <a:cs typeface="+mn-cs"/>
              </a:rPr>
              <a:t>Sputnik V is made up of two different viruses belonging to the adenovirus family, Ad26 and Ad5. These adenoviruses have been modified to contain the gene for making the SARS-CoV-2 spike protein; they cannot reproduce in the body and do not cause disease. The two adenoviruses are given separately: Ad26 is used in the first dose and Ad5 is used in the second to boost the vaccine’s effect.</a:t>
            </a:r>
          </a:p>
          <a:p>
            <a:r>
              <a:rPr lang="en-US" sz="1200" b="0" i="0" kern="1200" dirty="0">
                <a:solidFill>
                  <a:schemeClr val="tx1"/>
                </a:solidFill>
                <a:effectLst/>
                <a:latin typeface="+mn-lt"/>
                <a:ea typeface="+mn-ea"/>
                <a:cs typeface="+mn-cs"/>
              </a:rPr>
              <a:t>Once it has been given, the vaccine delivers the SARS-CoV-2 gene into cells in the body. The cells will use the gene to produce the spike protein. The person’s immune system will treat this spike protein as foreign and produce natural </a:t>
            </a:r>
            <a:r>
              <a:rPr lang="en-US" sz="1200" b="0" i="0" kern="1200" dirty="0" err="1">
                <a:solidFill>
                  <a:schemeClr val="tx1"/>
                </a:solidFill>
                <a:effectLst/>
                <a:latin typeface="+mn-lt"/>
                <a:ea typeface="+mn-ea"/>
                <a:cs typeface="+mn-cs"/>
              </a:rPr>
              <a:t>defences</a:t>
            </a:r>
            <a:r>
              <a:rPr lang="en-US" sz="1200" b="0" i="0" kern="1200" dirty="0">
                <a:solidFill>
                  <a:schemeClr val="tx1"/>
                </a:solidFill>
                <a:effectLst/>
                <a:latin typeface="+mn-lt"/>
                <a:ea typeface="+mn-ea"/>
                <a:cs typeface="+mn-cs"/>
              </a:rPr>
              <a:t> − antibodies and T cells − against this protein.</a:t>
            </a:r>
          </a:p>
          <a:p>
            <a:r>
              <a:rPr lang="fr-FR" dirty="0">
                <a:solidFill>
                  <a:srgbClr val="FF0000"/>
                </a:solidFill>
              </a:rPr>
              <a:t>The </a:t>
            </a:r>
            <a:r>
              <a:rPr lang="fr-FR" dirty="0" err="1">
                <a:solidFill>
                  <a:srgbClr val="FF0000"/>
                </a:solidFill>
              </a:rPr>
              <a:t>inactivated</a:t>
            </a:r>
            <a:r>
              <a:rPr lang="fr-FR" dirty="0">
                <a:solidFill>
                  <a:srgbClr val="FF0000"/>
                </a:solidFill>
              </a:rPr>
              <a:t> virus </a:t>
            </a:r>
            <a:r>
              <a:rPr lang="fr-FR" dirty="0" err="1">
                <a:solidFill>
                  <a:srgbClr val="FF0000"/>
                </a:solidFill>
              </a:rPr>
              <a:t>is</a:t>
            </a:r>
            <a:r>
              <a:rPr lang="fr-FR" dirty="0">
                <a:solidFill>
                  <a:srgbClr val="FF0000"/>
                </a:solidFill>
              </a:rPr>
              <a:t> the </a:t>
            </a:r>
            <a:r>
              <a:rPr lang="fr-FR" dirty="0" err="1">
                <a:solidFill>
                  <a:srgbClr val="FF0000"/>
                </a:solidFill>
              </a:rPr>
              <a:t>Sinopharm</a:t>
            </a:r>
            <a:r>
              <a:rPr lang="fr-FR" dirty="0">
                <a:solidFill>
                  <a:srgbClr val="FF0000"/>
                </a:solidFill>
              </a:rPr>
              <a:t> ( </a:t>
            </a:r>
            <a:r>
              <a:rPr lang="fr-FR" dirty="0" err="1">
                <a:solidFill>
                  <a:srgbClr val="FF0000"/>
                </a:solidFill>
              </a:rPr>
              <a:t>Chinese</a:t>
            </a:r>
            <a:r>
              <a:rPr lang="fr-FR" dirty="0">
                <a:solidFill>
                  <a:srgbClr val="FF0000"/>
                </a:solidFill>
              </a:rPr>
              <a:t>)</a:t>
            </a:r>
          </a:p>
        </p:txBody>
      </p:sp>
      <p:sp>
        <p:nvSpPr>
          <p:cNvPr id="4" name="Slide Number Placeholder 3"/>
          <p:cNvSpPr>
            <a:spLocks noGrp="1"/>
          </p:cNvSpPr>
          <p:nvPr>
            <p:ph type="sldNum" sz="quarter" idx="5"/>
          </p:nvPr>
        </p:nvSpPr>
        <p:spPr/>
        <p:txBody>
          <a:bodyPr/>
          <a:lstStyle/>
          <a:p>
            <a:fld id="{5874B35F-9D2F-2E44-AD8E-7DAFE9D5AAF8}" type="slidenum">
              <a:rPr lang="fr-FR" smtClean="0"/>
              <a:t>8</a:t>
            </a:fld>
            <a:endParaRPr lang="fr-FR"/>
          </a:p>
        </p:txBody>
      </p:sp>
    </p:spTree>
    <p:extLst>
      <p:ext uri="{BB962C8B-B14F-4D97-AF65-F5344CB8AC3E}">
        <p14:creationId xmlns:p14="http://schemas.microsoft.com/office/powerpoint/2010/main" val="3568737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63%, </a:t>
            </a:r>
            <a:r>
              <a:rPr lang="fr-FR" dirty="0" err="1"/>
              <a:t>when</a:t>
            </a:r>
            <a:r>
              <a:rPr lang="fr-FR" dirty="0"/>
              <a:t> </a:t>
            </a:r>
            <a:r>
              <a:rPr lang="fr-FR" dirty="0" err="1"/>
              <a:t>we</a:t>
            </a:r>
            <a:r>
              <a:rPr lang="fr-FR" dirty="0"/>
              <a:t> </a:t>
            </a:r>
            <a:r>
              <a:rPr lang="fr-FR" dirty="0" err="1"/>
              <a:t>give</a:t>
            </a:r>
            <a:r>
              <a:rPr lang="fr-FR" dirty="0"/>
              <a:t> a </a:t>
            </a:r>
            <a:r>
              <a:rPr lang="fr-FR" dirty="0" err="1"/>
              <a:t>lower</a:t>
            </a:r>
            <a:r>
              <a:rPr lang="fr-FR" dirty="0"/>
              <a:t> second dose the </a:t>
            </a:r>
            <a:r>
              <a:rPr lang="fr-FR" dirty="0" err="1"/>
              <a:t>efficiency</a:t>
            </a:r>
            <a:r>
              <a:rPr lang="fr-FR" dirty="0"/>
              <a:t> </a:t>
            </a:r>
            <a:r>
              <a:rPr lang="fr-FR" dirty="0" err="1"/>
              <a:t>increase</a:t>
            </a:r>
            <a:r>
              <a:rPr lang="fr-FR" dirty="0"/>
              <a:t> to 90%.</a:t>
            </a:r>
          </a:p>
        </p:txBody>
      </p:sp>
      <p:sp>
        <p:nvSpPr>
          <p:cNvPr id="4" name="Slide Number Placeholder 3"/>
          <p:cNvSpPr>
            <a:spLocks noGrp="1"/>
          </p:cNvSpPr>
          <p:nvPr>
            <p:ph type="sldNum" sz="quarter" idx="5"/>
          </p:nvPr>
        </p:nvSpPr>
        <p:spPr/>
        <p:txBody>
          <a:bodyPr/>
          <a:lstStyle/>
          <a:p>
            <a:fld id="{5874B35F-9D2F-2E44-AD8E-7DAFE9D5AAF8}" type="slidenum">
              <a:rPr lang="fr-FR" smtClean="0"/>
              <a:t>10</a:t>
            </a:fld>
            <a:endParaRPr lang="fr-FR"/>
          </a:p>
        </p:txBody>
      </p:sp>
    </p:spTree>
    <p:extLst>
      <p:ext uri="{BB962C8B-B14F-4D97-AF65-F5344CB8AC3E}">
        <p14:creationId xmlns:p14="http://schemas.microsoft.com/office/powerpoint/2010/main" val="190915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2FE2-0AFD-8E49-AC03-2A0BAA3824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97D2F972-433A-984E-A674-C7F56999C5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6724A272-A0EB-2A4A-B4A6-E41A94EAF5D7}"/>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5" name="Footer Placeholder 4">
            <a:extLst>
              <a:ext uri="{FF2B5EF4-FFF2-40B4-BE49-F238E27FC236}">
                <a16:creationId xmlns:a16="http://schemas.microsoft.com/office/drawing/2014/main" id="{0E823BCF-245B-9143-80DA-76218131E48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B52EFD2E-FC27-D444-B25B-1D6008FC49EE}"/>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337191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AB028-C125-1644-ADAD-A0ED8A78FE63}"/>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C02CEB88-8478-F243-BA8D-57042CE14C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67D565BF-DDE8-0841-895F-048854E0334A}"/>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5" name="Footer Placeholder 4">
            <a:extLst>
              <a:ext uri="{FF2B5EF4-FFF2-40B4-BE49-F238E27FC236}">
                <a16:creationId xmlns:a16="http://schemas.microsoft.com/office/drawing/2014/main" id="{5F69651A-05B5-454B-97B2-547D798C452C}"/>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E2632813-863D-D64B-9848-D798BB85FE78}"/>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8146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A9E0BF-31D9-0341-A931-C2993198B4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5908642C-CAAA-9A47-9071-66591290CE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81DFDAE-C521-8840-8720-1E6F808E819A}"/>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5" name="Footer Placeholder 4">
            <a:extLst>
              <a:ext uri="{FF2B5EF4-FFF2-40B4-BE49-F238E27FC236}">
                <a16:creationId xmlns:a16="http://schemas.microsoft.com/office/drawing/2014/main" id="{2E2C2106-FAF9-B747-931F-B6B39CE3EB99}"/>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4557379-D610-A644-8841-A463D074C96B}"/>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121749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F45D-2DEE-AE47-8DD2-3C74B73AD8B8}"/>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B24B836-EE78-D449-8EB5-2E339193FF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28CE1605-6FBB-B140-B4BD-522AD022188E}"/>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5" name="Footer Placeholder 4">
            <a:extLst>
              <a:ext uri="{FF2B5EF4-FFF2-40B4-BE49-F238E27FC236}">
                <a16:creationId xmlns:a16="http://schemas.microsoft.com/office/drawing/2014/main" id="{F7ABD9AA-B462-7F48-8A34-CF70510CC78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90F7899-D54B-1F43-9EA1-B5823642CEC1}"/>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203288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F4DB-4697-9C43-99C7-BD18ED4FC7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3147775E-F611-A742-8704-5C39BA8572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7246CF-86E4-D543-B1AF-73257685424F}"/>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5" name="Footer Placeholder 4">
            <a:extLst>
              <a:ext uri="{FF2B5EF4-FFF2-40B4-BE49-F238E27FC236}">
                <a16:creationId xmlns:a16="http://schemas.microsoft.com/office/drawing/2014/main" id="{809F7EB8-DBDD-BF46-B875-689F07FB838A}"/>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52D2AEA4-92D3-8A46-9427-C97CE8891820}"/>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360292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B5D0-8E2E-8540-9333-16564AA8BACF}"/>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AE632C66-FF8F-5E44-8021-DC3FF2FB0F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AC6DA1C3-C2B5-5640-B196-6E47513C39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43AA2158-2C22-9945-B981-76D7C3A45FC3}"/>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6" name="Footer Placeholder 5">
            <a:extLst>
              <a:ext uri="{FF2B5EF4-FFF2-40B4-BE49-F238E27FC236}">
                <a16:creationId xmlns:a16="http://schemas.microsoft.com/office/drawing/2014/main" id="{5C6DBA5D-BF93-D540-9087-8FEDCD9ABF77}"/>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53EA8954-BF3E-0947-BC7A-DA2DD9A4F943}"/>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2501338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E563B-BB9E-124B-8BD8-9C800A729737}"/>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F5044AC8-6374-C44B-B7C5-F7AC0CAF71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791B1C-0613-1547-AD7C-E240EC2B1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DF3E3C6E-6E0F-7A4B-AD33-B3C0257633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B3E469-27F1-6748-881C-0C5A0BE63A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126A027D-32A3-9744-8D5B-18B72445E72F}"/>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8" name="Footer Placeholder 7">
            <a:extLst>
              <a:ext uri="{FF2B5EF4-FFF2-40B4-BE49-F238E27FC236}">
                <a16:creationId xmlns:a16="http://schemas.microsoft.com/office/drawing/2014/main" id="{998C7231-E460-8240-887A-73378103838E}"/>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E66BA36D-BF92-954B-BEC5-52E2360719B1}"/>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373701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1A6AC-BA77-9641-831F-E7C3150F52F0}"/>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20966DE0-71BF-F84A-B758-2FFF25AA1F52}"/>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4" name="Footer Placeholder 3">
            <a:extLst>
              <a:ext uri="{FF2B5EF4-FFF2-40B4-BE49-F238E27FC236}">
                <a16:creationId xmlns:a16="http://schemas.microsoft.com/office/drawing/2014/main" id="{DF4791B9-4778-F148-9FED-B6D10CBA6495}"/>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C5A08966-ED45-B64E-959C-768B20E0E286}"/>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271097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4E779A-FCBE-2A40-BBC4-CBD8ED83FD0E}"/>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3" name="Footer Placeholder 2">
            <a:extLst>
              <a:ext uri="{FF2B5EF4-FFF2-40B4-BE49-F238E27FC236}">
                <a16:creationId xmlns:a16="http://schemas.microsoft.com/office/drawing/2014/main" id="{FD3B3529-072B-1441-8057-F8B12D31BC6B}"/>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98F8BC81-BC60-9B45-9446-1222678495B2}"/>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290700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B5DF-F8A2-F14B-9245-1ACE753AD4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C6887CA5-939F-2240-892E-417D176673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D955C6B6-9CCB-CE46-A599-2D232088E0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5B9757-1488-A648-8B2E-8EF4FE38E42E}"/>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6" name="Footer Placeholder 5">
            <a:extLst>
              <a:ext uri="{FF2B5EF4-FFF2-40B4-BE49-F238E27FC236}">
                <a16:creationId xmlns:a16="http://schemas.microsoft.com/office/drawing/2014/main" id="{5974E994-5ABC-3348-AEC0-989C48283600}"/>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037BDD6-E176-204B-9F3B-32C5CCE9BF4A}"/>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306927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A2141-8CC0-A842-90EA-CB4CC8663B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0D9ED6A1-E60B-3C4D-A53B-D0C7AC01C7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2BEC4082-DCEA-CD43-B1EF-86FDDCFB1E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D7798B-3033-D042-A16A-44704C02EB67}"/>
              </a:ext>
            </a:extLst>
          </p:cNvPr>
          <p:cNvSpPr>
            <a:spLocks noGrp="1"/>
          </p:cNvSpPr>
          <p:nvPr>
            <p:ph type="dt" sz="half" idx="10"/>
          </p:nvPr>
        </p:nvSpPr>
        <p:spPr/>
        <p:txBody>
          <a:bodyPr/>
          <a:lstStyle/>
          <a:p>
            <a:fld id="{75B74120-70B4-4D4D-8D28-49C0F4562233}" type="datetimeFigureOut">
              <a:rPr lang="fr-FR" smtClean="0"/>
              <a:t>10/04/2021</a:t>
            </a:fld>
            <a:endParaRPr lang="fr-FR"/>
          </a:p>
        </p:txBody>
      </p:sp>
      <p:sp>
        <p:nvSpPr>
          <p:cNvPr id="6" name="Footer Placeholder 5">
            <a:extLst>
              <a:ext uri="{FF2B5EF4-FFF2-40B4-BE49-F238E27FC236}">
                <a16:creationId xmlns:a16="http://schemas.microsoft.com/office/drawing/2014/main" id="{55C1F38A-33BF-914A-8CE4-65931973BCD3}"/>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EA264D8-C14E-B743-84E0-27D7A61EDC88}"/>
              </a:ext>
            </a:extLst>
          </p:cNvPr>
          <p:cNvSpPr>
            <a:spLocks noGrp="1"/>
          </p:cNvSpPr>
          <p:nvPr>
            <p:ph type="sldNum" sz="quarter" idx="12"/>
          </p:nvPr>
        </p:nvSpPr>
        <p:spPr/>
        <p:txBody>
          <a:bodyPr/>
          <a:lstStyle/>
          <a:p>
            <a:fld id="{C6D3DB55-4B0C-0B47-AB36-713D210982AD}" type="slidenum">
              <a:rPr lang="fr-FR" smtClean="0"/>
              <a:t>‹#›</a:t>
            </a:fld>
            <a:endParaRPr lang="fr-FR"/>
          </a:p>
        </p:txBody>
      </p:sp>
    </p:spTree>
    <p:extLst>
      <p:ext uri="{BB962C8B-B14F-4D97-AF65-F5344CB8AC3E}">
        <p14:creationId xmlns:p14="http://schemas.microsoft.com/office/powerpoint/2010/main" val="237260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BFA974-6F69-6649-9205-BADB33FD66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B894AA03-D920-CE4E-AAB0-D0CE1AAAC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744A4A6-8B15-5946-A301-C49FF6619C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74120-70B4-4D4D-8D28-49C0F4562233}" type="datetimeFigureOut">
              <a:rPr lang="fr-FR" smtClean="0"/>
              <a:t>10/04/2021</a:t>
            </a:fld>
            <a:endParaRPr lang="fr-FR"/>
          </a:p>
        </p:txBody>
      </p:sp>
      <p:sp>
        <p:nvSpPr>
          <p:cNvPr id="5" name="Footer Placeholder 4">
            <a:extLst>
              <a:ext uri="{FF2B5EF4-FFF2-40B4-BE49-F238E27FC236}">
                <a16:creationId xmlns:a16="http://schemas.microsoft.com/office/drawing/2014/main" id="{C64B8F60-7BB6-1547-A120-AAA68BBC50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8C9E7D9C-7B2D-3F4E-B9D4-B350D264B5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3DB55-4B0C-0B47-AB36-713D210982AD}" type="slidenum">
              <a:rPr lang="fr-FR" smtClean="0"/>
              <a:t>‹#›</a:t>
            </a:fld>
            <a:endParaRPr lang="fr-FR"/>
          </a:p>
        </p:txBody>
      </p:sp>
    </p:spTree>
    <p:extLst>
      <p:ext uri="{BB962C8B-B14F-4D97-AF65-F5344CB8AC3E}">
        <p14:creationId xmlns:p14="http://schemas.microsoft.com/office/powerpoint/2010/main" val="1588942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9F29A-2F4F-5147-A081-0E146B677E63}"/>
              </a:ext>
            </a:extLst>
          </p:cNvPr>
          <p:cNvSpPr>
            <a:spLocks noGrp="1"/>
          </p:cNvSpPr>
          <p:nvPr>
            <p:ph type="ctrTitle"/>
          </p:nvPr>
        </p:nvSpPr>
        <p:spPr/>
        <p:txBody>
          <a:bodyPr/>
          <a:lstStyle/>
          <a:p>
            <a:r>
              <a:rPr lang="fr-FR" b="1" dirty="0" err="1"/>
              <a:t>Chest</a:t>
            </a:r>
            <a:r>
              <a:rPr lang="fr-FR" b="1" dirty="0"/>
              <a:t> </a:t>
            </a:r>
            <a:r>
              <a:rPr lang="fr-FR" b="1" dirty="0" err="1"/>
              <a:t>Debates</a:t>
            </a:r>
            <a:r>
              <a:rPr lang="fr-FR" b="1" dirty="0"/>
              <a:t> - April2021</a:t>
            </a:r>
          </a:p>
        </p:txBody>
      </p:sp>
      <p:sp>
        <p:nvSpPr>
          <p:cNvPr id="3" name="Subtitle 2">
            <a:extLst>
              <a:ext uri="{FF2B5EF4-FFF2-40B4-BE49-F238E27FC236}">
                <a16:creationId xmlns:a16="http://schemas.microsoft.com/office/drawing/2014/main" id="{5137EB6F-1020-6A48-822B-5BE7ADB80AF0}"/>
              </a:ext>
            </a:extLst>
          </p:cNvPr>
          <p:cNvSpPr>
            <a:spLocks noGrp="1"/>
          </p:cNvSpPr>
          <p:nvPr>
            <p:ph type="subTitle" idx="1"/>
          </p:nvPr>
        </p:nvSpPr>
        <p:spPr/>
        <p:txBody>
          <a:bodyPr/>
          <a:lstStyle/>
          <a:p>
            <a:r>
              <a:rPr lang="fr-FR" dirty="0" err="1"/>
              <a:t>Zeina</a:t>
            </a:r>
            <a:r>
              <a:rPr lang="fr-FR" dirty="0"/>
              <a:t> Aoun Bacha MD</a:t>
            </a:r>
          </a:p>
          <a:p>
            <a:r>
              <a:rPr lang="fr-FR" dirty="0"/>
              <a:t>Associate Professor, </a:t>
            </a:r>
            <a:r>
              <a:rPr lang="fr-FR" dirty="0" err="1"/>
              <a:t>Medicine</a:t>
            </a:r>
            <a:r>
              <a:rPr lang="fr-FR" dirty="0"/>
              <a:t> </a:t>
            </a:r>
            <a:r>
              <a:rPr lang="fr-FR" dirty="0" err="1"/>
              <a:t>school</a:t>
            </a:r>
            <a:r>
              <a:rPr lang="fr-FR" dirty="0"/>
              <a:t>, St Joseph </a:t>
            </a:r>
            <a:r>
              <a:rPr lang="fr-FR" dirty="0" err="1"/>
              <a:t>University</a:t>
            </a:r>
            <a:endParaRPr lang="fr-FR" dirty="0"/>
          </a:p>
          <a:p>
            <a:r>
              <a:rPr lang="fr-FR" dirty="0"/>
              <a:t>Lebanese Pulmonary Society </a:t>
            </a:r>
            <a:r>
              <a:rPr lang="fr-FR" dirty="0" err="1"/>
              <a:t>President</a:t>
            </a:r>
            <a:endParaRPr lang="fr-FR" dirty="0"/>
          </a:p>
        </p:txBody>
      </p:sp>
      <p:pic>
        <p:nvPicPr>
          <p:cNvPr id="4" name="Picture 3">
            <a:extLst>
              <a:ext uri="{FF2B5EF4-FFF2-40B4-BE49-F238E27FC236}">
                <a16:creationId xmlns:a16="http://schemas.microsoft.com/office/drawing/2014/main" id="{35575EDD-2723-4A46-A6D9-087E3F73A810}"/>
              </a:ext>
            </a:extLst>
          </p:cNvPr>
          <p:cNvPicPr>
            <a:picLocks noChangeAspect="1"/>
          </p:cNvPicPr>
          <p:nvPr/>
        </p:nvPicPr>
        <p:blipFill rotWithShape="1">
          <a:blip r:embed="rId2"/>
          <a:srcRect l="5908" t="16366" r="60455" b="62020"/>
          <a:stretch/>
        </p:blipFill>
        <p:spPr>
          <a:xfrm>
            <a:off x="1" y="40691"/>
            <a:ext cx="12192000" cy="2563964"/>
          </a:xfrm>
          <a:prstGeom prst="rect">
            <a:avLst/>
          </a:prstGeom>
        </p:spPr>
      </p:pic>
    </p:spTree>
    <p:extLst>
      <p:ext uri="{BB962C8B-B14F-4D97-AF65-F5344CB8AC3E}">
        <p14:creationId xmlns:p14="http://schemas.microsoft.com/office/powerpoint/2010/main" val="2312368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73D6-9B71-D649-B961-CFE644A77494}"/>
              </a:ext>
            </a:extLst>
          </p:cNvPr>
          <p:cNvSpPr>
            <a:spLocks noGrp="1"/>
          </p:cNvSpPr>
          <p:nvPr>
            <p:ph type="title"/>
          </p:nvPr>
        </p:nvSpPr>
        <p:spPr/>
        <p:txBody>
          <a:bodyPr/>
          <a:lstStyle/>
          <a:p>
            <a:r>
              <a:rPr lang="fr-FR" dirty="0"/>
              <a:t>Q4- </a:t>
            </a:r>
            <a:r>
              <a:rPr lang="fr-FR" dirty="0" err="1"/>
              <a:t>AstraZeneca</a:t>
            </a:r>
            <a:r>
              <a:rPr lang="fr-FR" dirty="0"/>
              <a:t> Vaccine: One </a:t>
            </a:r>
            <a:r>
              <a:rPr lang="fr-FR" dirty="0" err="1"/>
              <a:t>wrong</a:t>
            </a:r>
            <a:r>
              <a:rPr lang="fr-FR" dirty="0"/>
              <a:t> </a:t>
            </a:r>
            <a:r>
              <a:rPr lang="fr-FR" dirty="0" err="1"/>
              <a:t>Answer</a:t>
            </a:r>
            <a:endParaRPr lang="fr-FR" dirty="0"/>
          </a:p>
        </p:txBody>
      </p:sp>
      <p:sp>
        <p:nvSpPr>
          <p:cNvPr id="3" name="Content Placeholder 2">
            <a:extLst>
              <a:ext uri="{FF2B5EF4-FFF2-40B4-BE49-F238E27FC236}">
                <a16:creationId xmlns:a16="http://schemas.microsoft.com/office/drawing/2014/main" id="{F8679350-7F85-AB4D-B908-1960653D540F}"/>
              </a:ext>
            </a:extLst>
          </p:cNvPr>
          <p:cNvSpPr>
            <a:spLocks noGrp="1"/>
          </p:cNvSpPr>
          <p:nvPr>
            <p:ph idx="1"/>
          </p:nvPr>
        </p:nvSpPr>
        <p:spPr/>
        <p:txBody>
          <a:bodyPr/>
          <a:lstStyle/>
          <a:p>
            <a:pPr marL="514350" indent="-514350">
              <a:buFont typeface="+mj-lt"/>
              <a:buAutoNum type="alphaUcPeriod"/>
            </a:pPr>
            <a:r>
              <a:rPr lang="fr-FR" dirty="0"/>
              <a:t>It </a:t>
            </a:r>
            <a:r>
              <a:rPr lang="fr-FR" dirty="0" err="1"/>
              <a:t>is</a:t>
            </a:r>
            <a:r>
              <a:rPr lang="fr-FR" dirty="0"/>
              <a:t> a Non </a:t>
            </a:r>
            <a:r>
              <a:rPr lang="fr-FR" dirty="0" err="1"/>
              <a:t>replicating</a:t>
            </a:r>
            <a:r>
              <a:rPr lang="fr-FR" dirty="0"/>
              <a:t> Viral </a:t>
            </a:r>
            <a:r>
              <a:rPr lang="fr-FR" dirty="0" err="1"/>
              <a:t>Vector</a:t>
            </a:r>
            <a:r>
              <a:rPr lang="fr-FR" dirty="0"/>
              <a:t>., 2 doses at 28 </a:t>
            </a:r>
            <a:r>
              <a:rPr lang="fr-FR" dirty="0" err="1"/>
              <a:t>days</a:t>
            </a:r>
            <a:r>
              <a:rPr lang="fr-FR" dirty="0"/>
              <a:t> </a:t>
            </a:r>
            <a:r>
              <a:rPr lang="fr-FR" dirty="0" err="1"/>
              <a:t>apart</a:t>
            </a:r>
            <a:endParaRPr lang="fr-FR" dirty="0"/>
          </a:p>
          <a:p>
            <a:pPr marL="514350" indent="-514350">
              <a:buFont typeface="+mj-lt"/>
              <a:buAutoNum type="alphaUcPeriod"/>
            </a:pPr>
            <a:r>
              <a:rPr lang="en-US" dirty="0"/>
              <a:t>WHO considers that the benefits of the AstraZeneca vaccine outweigh its risks and recommends that vaccinations continue.  </a:t>
            </a:r>
          </a:p>
          <a:p>
            <a:pPr marL="514350" indent="-514350">
              <a:buFont typeface="+mj-lt"/>
              <a:buAutoNum type="alphaUcPeriod"/>
            </a:pPr>
            <a:r>
              <a:rPr lang="fr-FR" dirty="0"/>
              <a:t>Humoral </a:t>
            </a:r>
            <a:r>
              <a:rPr lang="fr-FR" dirty="0" err="1"/>
              <a:t>response</a:t>
            </a:r>
            <a:r>
              <a:rPr lang="fr-FR" dirty="0"/>
              <a:t> </a:t>
            </a:r>
            <a:r>
              <a:rPr lang="fr-FR" dirty="0" err="1"/>
              <a:t>IgGs</a:t>
            </a:r>
            <a:r>
              <a:rPr lang="fr-FR" dirty="0"/>
              <a:t> and </a:t>
            </a:r>
            <a:r>
              <a:rPr lang="fr-FR" dirty="0" err="1"/>
              <a:t>neutralizing</a:t>
            </a:r>
            <a:r>
              <a:rPr lang="fr-FR" dirty="0"/>
              <a:t> </a:t>
            </a:r>
            <a:r>
              <a:rPr lang="fr-FR" dirty="0" err="1"/>
              <a:t>antibodies</a:t>
            </a:r>
            <a:r>
              <a:rPr lang="fr-FR" dirty="0"/>
              <a:t> and </a:t>
            </a:r>
            <a:r>
              <a:rPr lang="fr-FR" dirty="0" err="1"/>
              <a:t>T</a:t>
            </a:r>
            <a:r>
              <a:rPr lang="fr-FR" dirty="0"/>
              <a:t> </a:t>
            </a:r>
            <a:r>
              <a:rPr lang="fr-FR" dirty="0" err="1"/>
              <a:t>cell</a:t>
            </a:r>
            <a:r>
              <a:rPr lang="fr-FR" dirty="0"/>
              <a:t> </a:t>
            </a:r>
            <a:r>
              <a:rPr lang="fr-FR" dirty="0" err="1"/>
              <a:t>response</a:t>
            </a:r>
            <a:endParaRPr lang="fr-FR" dirty="0"/>
          </a:p>
          <a:p>
            <a:pPr marL="514350" indent="-514350">
              <a:buFont typeface="+mj-lt"/>
              <a:buAutoNum type="alphaUcPeriod"/>
            </a:pPr>
            <a:r>
              <a:rPr lang="fr-FR" dirty="0">
                <a:solidFill>
                  <a:srgbClr val="FF0000"/>
                </a:solidFill>
              </a:rPr>
              <a:t>92% </a:t>
            </a:r>
            <a:r>
              <a:rPr lang="fr-FR" dirty="0" err="1">
                <a:solidFill>
                  <a:srgbClr val="FF0000"/>
                </a:solidFill>
              </a:rPr>
              <a:t>response</a:t>
            </a:r>
            <a:r>
              <a:rPr lang="fr-FR" dirty="0">
                <a:solidFill>
                  <a:srgbClr val="FF0000"/>
                </a:solidFill>
              </a:rPr>
              <a:t> </a:t>
            </a:r>
            <a:r>
              <a:rPr lang="fr-FR" dirty="0" err="1">
                <a:solidFill>
                  <a:srgbClr val="FF0000"/>
                </a:solidFill>
              </a:rPr>
              <a:t>with</a:t>
            </a:r>
            <a:r>
              <a:rPr lang="fr-FR" dirty="0">
                <a:solidFill>
                  <a:srgbClr val="FF0000"/>
                </a:solidFill>
              </a:rPr>
              <a:t> 2 standards doses</a:t>
            </a:r>
          </a:p>
          <a:p>
            <a:pPr marL="514350" indent="-514350">
              <a:buFont typeface="+mj-lt"/>
              <a:buAutoNum type="alphaUcPeriod"/>
            </a:pPr>
            <a:r>
              <a:rPr lang="en-US" dirty="0"/>
              <a:t>clinical trials to test combining Sputnik-Astra to see if this could boost the efficacy of the British shot. </a:t>
            </a:r>
            <a:endParaRPr lang="fr-FR" dirty="0"/>
          </a:p>
        </p:txBody>
      </p:sp>
    </p:spTree>
    <p:extLst>
      <p:ext uri="{BB962C8B-B14F-4D97-AF65-F5344CB8AC3E}">
        <p14:creationId xmlns:p14="http://schemas.microsoft.com/office/powerpoint/2010/main" val="2096153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2844-C170-45AD-873A-DBE719E7D5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74DCD1-64B9-4009-B96A-A7C89F2264EF}"/>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CAEB6963-7AD3-4685-BFEE-E41E849DBDE5}"/>
              </a:ext>
            </a:extLst>
          </p:cNvPr>
          <p:cNvPicPr>
            <a:picLocks noChangeAspect="1"/>
          </p:cNvPicPr>
          <p:nvPr/>
        </p:nvPicPr>
        <p:blipFill rotWithShape="1">
          <a:blip r:embed="rId2"/>
          <a:srcRect l="3894" t="33590" r="59904" b="26667"/>
          <a:stretch/>
        </p:blipFill>
        <p:spPr>
          <a:xfrm>
            <a:off x="838200" y="95279"/>
            <a:ext cx="10796953" cy="6667441"/>
          </a:xfrm>
          <a:prstGeom prst="rect">
            <a:avLst/>
          </a:prstGeom>
        </p:spPr>
      </p:pic>
    </p:spTree>
    <p:extLst>
      <p:ext uri="{BB962C8B-B14F-4D97-AF65-F5344CB8AC3E}">
        <p14:creationId xmlns:p14="http://schemas.microsoft.com/office/powerpoint/2010/main" val="105568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B3F0A-98DB-1B49-ACFF-C19B971B4D1D}"/>
              </a:ext>
            </a:extLst>
          </p:cNvPr>
          <p:cNvSpPr>
            <a:spLocks noGrp="1"/>
          </p:cNvSpPr>
          <p:nvPr>
            <p:ph type="title"/>
          </p:nvPr>
        </p:nvSpPr>
        <p:spPr/>
        <p:txBody>
          <a:bodyPr/>
          <a:lstStyle/>
          <a:p>
            <a:r>
              <a:rPr lang="fr-FR" dirty="0"/>
              <a:t>Q1- World </a:t>
            </a:r>
            <a:r>
              <a:rPr lang="fr-FR" dirty="0" err="1"/>
              <a:t>Respiratory</a:t>
            </a:r>
            <a:r>
              <a:rPr lang="fr-FR" dirty="0"/>
              <a:t> </a:t>
            </a:r>
            <a:r>
              <a:rPr lang="fr-FR" dirty="0" err="1"/>
              <a:t>Diseases</a:t>
            </a:r>
            <a:r>
              <a:rPr lang="fr-FR" dirty="0"/>
              <a:t> </a:t>
            </a:r>
            <a:r>
              <a:rPr lang="fr-FR" dirty="0" err="1"/>
              <a:t>day</a:t>
            </a:r>
            <a:r>
              <a:rPr lang="fr-FR" dirty="0"/>
              <a:t>: </a:t>
            </a:r>
            <a:r>
              <a:rPr lang="fr-FR" dirty="0" err="1"/>
              <a:t>Choose</a:t>
            </a:r>
            <a:r>
              <a:rPr lang="fr-FR" dirty="0"/>
              <a:t> the </a:t>
            </a:r>
            <a:r>
              <a:rPr lang="fr-FR" dirty="0" err="1"/>
              <a:t>wrong</a:t>
            </a:r>
            <a:r>
              <a:rPr lang="fr-FR" dirty="0"/>
              <a:t> one</a:t>
            </a:r>
          </a:p>
        </p:txBody>
      </p:sp>
      <p:sp>
        <p:nvSpPr>
          <p:cNvPr id="3" name="Content Placeholder 2">
            <a:extLst>
              <a:ext uri="{FF2B5EF4-FFF2-40B4-BE49-F238E27FC236}">
                <a16:creationId xmlns:a16="http://schemas.microsoft.com/office/drawing/2014/main" id="{2B567C93-9184-5943-8E36-370AA90A975E}"/>
              </a:ext>
            </a:extLst>
          </p:cNvPr>
          <p:cNvSpPr>
            <a:spLocks noGrp="1"/>
          </p:cNvSpPr>
          <p:nvPr>
            <p:ph idx="1"/>
          </p:nvPr>
        </p:nvSpPr>
        <p:spPr/>
        <p:txBody>
          <a:bodyPr/>
          <a:lstStyle/>
          <a:p>
            <a:pPr marL="514350" indent="-514350">
              <a:buFont typeface="+mj-lt"/>
              <a:buAutoNum type="alphaUcPeriod"/>
            </a:pPr>
            <a:r>
              <a:rPr lang="fr-FR" dirty="0"/>
              <a:t>World Tobacco </a:t>
            </a:r>
            <a:r>
              <a:rPr lang="fr-FR" dirty="0" err="1"/>
              <a:t>day</a:t>
            </a:r>
            <a:r>
              <a:rPr lang="fr-FR" dirty="0"/>
              <a:t> on 31 May.</a:t>
            </a:r>
          </a:p>
          <a:p>
            <a:pPr marL="514350" indent="-514350">
              <a:buFont typeface="+mj-lt"/>
              <a:buAutoNum type="alphaUcPeriod"/>
            </a:pPr>
            <a:r>
              <a:rPr lang="fr-FR" dirty="0"/>
              <a:t>World </a:t>
            </a:r>
            <a:r>
              <a:rPr lang="fr-FR" dirty="0" err="1"/>
              <a:t>Tuberculosis</a:t>
            </a:r>
            <a:r>
              <a:rPr lang="fr-FR" dirty="0"/>
              <a:t> </a:t>
            </a:r>
            <a:r>
              <a:rPr lang="fr-FR" dirty="0" err="1"/>
              <a:t>day</a:t>
            </a:r>
            <a:r>
              <a:rPr lang="fr-FR" dirty="0"/>
              <a:t> on 24 Mars</a:t>
            </a:r>
          </a:p>
          <a:p>
            <a:pPr marL="514350" indent="-514350">
              <a:buFont typeface="+mj-lt"/>
              <a:buAutoNum type="alphaUcPeriod"/>
            </a:pPr>
            <a:r>
              <a:rPr lang="fr-FR" dirty="0"/>
              <a:t>World COPD </a:t>
            </a:r>
            <a:r>
              <a:rPr lang="fr-FR" dirty="0" err="1"/>
              <a:t>day</a:t>
            </a:r>
            <a:r>
              <a:rPr lang="fr-FR" dirty="0"/>
              <a:t> on 21 </a:t>
            </a:r>
            <a:r>
              <a:rPr lang="fr-FR" dirty="0" err="1"/>
              <a:t>November</a:t>
            </a:r>
            <a:endParaRPr lang="fr-FR" dirty="0"/>
          </a:p>
          <a:p>
            <a:pPr marL="514350" indent="-514350">
              <a:buFont typeface="+mj-lt"/>
              <a:buAutoNum type="alphaUcPeriod"/>
            </a:pPr>
            <a:r>
              <a:rPr lang="fr-FR" dirty="0"/>
              <a:t>World Asthma </a:t>
            </a:r>
            <a:r>
              <a:rPr lang="fr-FR" dirty="0" err="1"/>
              <a:t>day</a:t>
            </a:r>
            <a:r>
              <a:rPr lang="fr-FR" dirty="0"/>
              <a:t> 5 April</a:t>
            </a:r>
          </a:p>
          <a:p>
            <a:pPr marL="514350" indent="-514350">
              <a:buFont typeface="+mj-lt"/>
              <a:buAutoNum type="alphaUcPeriod"/>
            </a:pPr>
            <a:r>
              <a:rPr lang="fr-FR" dirty="0"/>
              <a:t>World Lung </a:t>
            </a:r>
            <a:r>
              <a:rPr lang="fr-FR" dirty="0" err="1"/>
              <a:t>day</a:t>
            </a:r>
            <a:r>
              <a:rPr lang="fr-FR" dirty="0"/>
              <a:t> 25 september</a:t>
            </a:r>
          </a:p>
          <a:p>
            <a:pPr marL="514350" indent="-514350">
              <a:buFont typeface="+mj-lt"/>
              <a:buAutoNum type="alphaUcPeriod"/>
            </a:pPr>
            <a:r>
              <a:rPr lang="fr-FR" dirty="0"/>
              <a:t>World Lung Cancer </a:t>
            </a:r>
            <a:r>
              <a:rPr lang="fr-FR" dirty="0" err="1"/>
              <a:t>day</a:t>
            </a:r>
            <a:r>
              <a:rPr lang="fr-FR" dirty="0"/>
              <a:t> 1 August</a:t>
            </a:r>
          </a:p>
        </p:txBody>
      </p:sp>
    </p:spTree>
    <p:extLst>
      <p:ext uri="{BB962C8B-B14F-4D97-AF65-F5344CB8AC3E}">
        <p14:creationId xmlns:p14="http://schemas.microsoft.com/office/powerpoint/2010/main" val="339388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B3F0A-98DB-1B49-ACFF-C19B971B4D1D}"/>
              </a:ext>
            </a:extLst>
          </p:cNvPr>
          <p:cNvSpPr>
            <a:spLocks noGrp="1"/>
          </p:cNvSpPr>
          <p:nvPr>
            <p:ph type="title"/>
          </p:nvPr>
        </p:nvSpPr>
        <p:spPr/>
        <p:txBody>
          <a:bodyPr/>
          <a:lstStyle/>
          <a:p>
            <a:r>
              <a:rPr lang="fr-FR" dirty="0"/>
              <a:t>Q1-World </a:t>
            </a:r>
            <a:r>
              <a:rPr lang="fr-FR" dirty="0" err="1"/>
              <a:t>Respiratory</a:t>
            </a:r>
            <a:r>
              <a:rPr lang="fr-FR" dirty="0"/>
              <a:t> </a:t>
            </a:r>
            <a:r>
              <a:rPr lang="fr-FR" dirty="0" err="1"/>
              <a:t>Diseases</a:t>
            </a:r>
            <a:r>
              <a:rPr lang="fr-FR" dirty="0"/>
              <a:t> </a:t>
            </a:r>
            <a:r>
              <a:rPr lang="fr-FR" dirty="0" err="1"/>
              <a:t>day</a:t>
            </a:r>
            <a:r>
              <a:rPr lang="fr-FR" dirty="0"/>
              <a:t>: </a:t>
            </a:r>
            <a:r>
              <a:rPr lang="fr-FR" dirty="0" err="1"/>
              <a:t>Choose</a:t>
            </a:r>
            <a:r>
              <a:rPr lang="fr-FR" dirty="0"/>
              <a:t> the </a:t>
            </a:r>
            <a:r>
              <a:rPr lang="fr-FR" dirty="0" err="1"/>
              <a:t>wrong</a:t>
            </a:r>
            <a:r>
              <a:rPr lang="fr-FR" dirty="0"/>
              <a:t> one</a:t>
            </a:r>
          </a:p>
        </p:txBody>
      </p:sp>
      <p:sp>
        <p:nvSpPr>
          <p:cNvPr id="3" name="Content Placeholder 2">
            <a:extLst>
              <a:ext uri="{FF2B5EF4-FFF2-40B4-BE49-F238E27FC236}">
                <a16:creationId xmlns:a16="http://schemas.microsoft.com/office/drawing/2014/main" id="{2B567C93-9184-5943-8E36-370AA90A975E}"/>
              </a:ext>
            </a:extLst>
          </p:cNvPr>
          <p:cNvSpPr>
            <a:spLocks noGrp="1"/>
          </p:cNvSpPr>
          <p:nvPr>
            <p:ph idx="1"/>
          </p:nvPr>
        </p:nvSpPr>
        <p:spPr/>
        <p:txBody>
          <a:bodyPr/>
          <a:lstStyle/>
          <a:p>
            <a:pPr marL="514350" indent="-514350">
              <a:buFont typeface="+mj-lt"/>
              <a:buAutoNum type="alphaUcPeriod"/>
            </a:pPr>
            <a:r>
              <a:rPr lang="fr-FR" dirty="0"/>
              <a:t>World Tobacco </a:t>
            </a:r>
            <a:r>
              <a:rPr lang="fr-FR" dirty="0" err="1"/>
              <a:t>day</a:t>
            </a:r>
            <a:r>
              <a:rPr lang="fr-FR" dirty="0"/>
              <a:t> on 31 May.</a:t>
            </a:r>
          </a:p>
          <a:p>
            <a:pPr marL="514350" indent="-514350">
              <a:buFont typeface="+mj-lt"/>
              <a:buAutoNum type="alphaUcPeriod"/>
            </a:pPr>
            <a:r>
              <a:rPr lang="fr-FR" dirty="0"/>
              <a:t>World </a:t>
            </a:r>
            <a:r>
              <a:rPr lang="fr-FR" dirty="0" err="1"/>
              <a:t>Tuberculosis</a:t>
            </a:r>
            <a:r>
              <a:rPr lang="fr-FR" dirty="0"/>
              <a:t> </a:t>
            </a:r>
            <a:r>
              <a:rPr lang="fr-FR" dirty="0" err="1"/>
              <a:t>day</a:t>
            </a:r>
            <a:r>
              <a:rPr lang="fr-FR" dirty="0"/>
              <a:t> on 24 Mars</a:t>
            </a:r>
          </a:p>
          <a:p>
            <a:pPr marL="514350" indent="-514350">
              <a:buFont typeface="+mj-lt"/>
              <a:buAutoNum type="alphaUcPeriod"/>
            </a:pPr>
            <a:r>
              <a:rPr lang="fr-FR" dirty="0"/>
              <a:t>World COPD </a:t>
            </a:r>
            <a:r>
              <a:rPr lang="fr-FR" dirty="0" err="1"/>
              <a:t>day</a:t>
            </a:r>
            <a:r>
              <a:rPr lang="fr-FR" dirty="0"/>
              <a:t> on 21 </a:t>
            </a:r>
            <a:r>
              <a:rPr lang="fr-FR" dirty="0" err="1"/>
              <a:t>November</a:t>
            </a:r>
            <a:endParaRPr lang="fr-FR" dirty="0"/>
          </a:p>
          <a:p>
            <a:pPr marL="514350" indent="-514350">
              <a:buFont typeface="+mj-lt"/>
              <a:buAutoNum type="alphaUcPeriod"/>
            </a:pPr>
            <a:r>
              <a:rPr lang="fr-FR" dirty="0">
                <a:solidFill>
                  <a:srgbClr val="FF0000"/>
                </a:solidFill>
              </a:rPr>
              <a:t>World Asthma </a:t>
            </a:r>
            <a:r>
              <a:rPr lang="fr-FR" dirty="0" err="1">
                <a:solidFill>
                  <a:srgbClr val="FF0000"/>
                </a:solidFill>
              </a:rPr>
              <a:t>day</a:t>
            </a:r>
            <a:r>
              <a:rPr lang="fr-FR" dirty="0">
                <a:solidFill>
                  <a:srgbClr val="FF0000"/>
                </a:solidFill>
              </a:rPr>
              <a:t> 5 April: 5 May</a:t>
            </a:r>
          </a:p>
          <a:p>
            <a:pPr marL="514350" indent="-514350">
              <a:buFont typeface="+mj-lt"/>
              <a:buAutoNum type="alphaUcPeriod"/>
            </a:pPr>
            <a:r>
              <a:rPr lang="fr-FR" dirty="0"/>
              <a:t>World Lung </a:t>
            </a:r>
            <a:r>
              <a:rPr lang="fr-FR" dirty="0" err="1"/>
              <a:t>day</a:t>
            </a:r>
            <a:r>
              <a:rPr lang="fr-FR" dirty="0"/>
              <a:t> 25 september</a:t>
            </a:r>
          </a:p>
          <a:p>
            <a:pPr marL="514350" indent="-514350">
              <a:buFont typeface="+mj-lt"/>
              <a:buAutoNum type="alphaUcPeriod"/>
            </a:pPr>
            <a:r>
              <a:rPr lang="fr-FR" dirty="0"/>
              <a:t>World Lung Cancer </a:t>
            </a:r>
            <a:r>
              <a:rPr lang="fr-FR" dirty="0" err="1"/>
              <a:t>day</a:t>
            </a:r>
            <a:r>
              <a:rPr lang="fr-FR" dirty="0"/>
              <a:t> 1 August</a:t>
            </a:r>
          </a:p>
        </p:txBody>
      </p:sp>
    </p:spTree>
    <p:extLst>
      <p:ext uri="{BB962C8B-B14F-4D97-AF65-F5344CB8AC3E}">
        <p14:creationId xmlns:p14="http://schemas.microsoft.com/office/powerpoint/2010/main" val="525438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E277E-2ED7-1742-86CE-B1197A986BE6}"/>
              </a:ext>
            </a:extLst>
          </p:cNvPr>
          <p:cNvSpPr>
            <a:spLocks noGrp="1"/>
          </p:cNvSpPr>
          <p:nvPr>
            <p:ph type="title"/>
          </p:nvPr>
        </p:nvSpPr>
        <p:spPr/>
        <p:txBody>
          <a:bodyPr/>
          <a:lstStyle/>
          <a:p>
            <a:r>
              <a:rPr lang="fr-FR" dirty="0"/>
              <a:t>Q2- </a:t>
            </a:r>
            <a:r>
              <a:rPr lang="fr-FR" dirty="0" err="1"/>
              <a:t>Organizing</a:t>
            </a:r>
            <a:r>
              <a:rPr lang="fr-FR" dirty="0"/>
              <a:t> </a:t>
            </a:r>
            <a:r>
              <a:rPr lang="fr-FR" dirty="0" err="1"/>
              <a:t>Pneumonia</a:t>
            </a:r>
            <a:r>
              <a:rPr lang="fr-FR" dirty="0"/>
              <a:t> or OP </a:t>
            </a:r>
            <a:r>
              <a:rPr lang="fr-FR" dirty="0" err="1"/>
              <a:t>is</a:t>
            </a:r>
            <a:r>
              <a:rPr lang="fr-FR" dirty="0"/>
              <a:t> not </a:t>
            </a:r>
            <a:r>
              <a:rPr lang="fr-FR" dirty="0" err="1"/>
              <a:t>usually</a:t>
            </a:r>
            <a:r>
              <a:rPr lang="fr-FR" dirty="0"/>
              <a:t> </a:t>
            </a:r>
            <a:r>
              <a:rPr lang="fr-FR" dirty="0" err="1"/>
              <a:t>found</a:t>
            </a:r>
            <a:r>
              <a:rPr lang="fr-FR" dirty="0"/>
              <a:t> in:</a:t>
            </a:r>
          </a:p>
        </p:txBody>
      </p:sp>
      <p:sp>
        <p:nvSpPr>
          <p:cNvPr id="3" name="Content Placeholder 2">
            <a:extLst>
              <a:ext uri="{FF2B5EF4-FFF2-40B4-BE49-F238E27FC236}">
                <a16:creationId xmlns:a16="http://schemas.microsoft.com/office/drawing/2014/main" id="{7070ED8C-0457-E043-8473-B1ACBC584CC8}"/>
              </a:ext>
            </a:extLst>
          </p:cNvPr>
          <p:cNvSpPr>
            <a:spLocks noGrp="1"/>
          </p:cNvSpPr>
          <p:nvPr>
            <p:ph idx="1"/>
          </p:nvPr>
        </p:nvSpPr>
        <p:spPr/>
        <p:txBody>
          <a:bodyPr/>
          <a:lstStyle/>
          <a:p>
            <a:pPr marL="514350" indent="-514350">
              <a:buFont typeface="+mj-lt"/>
              <a:buAutoNum type="alphaUcPeriod"/>
            </a:pPr>
            <a:r>
              <a:rPr lang="fr-FR" dirty="0"/>
              <a:t>NSIP</a:t>
            </a:r>
          </a:p>
          <a:p>
            <a:pPr marL="514350" indent="-514350">
              <a:buFont typeface="+mj-lt"/>
              <a:buAutoNum type="alphaUcPeriod"/>
            </a:pPr>
            <a:r>
              <a:rPr lang="fr-FR" dirty="0"/>
              <a:t>Connective Tissue </a:t>
            </a:r>
            <a:r>
              <a:rPr lang="fr-FR" dirty="0" err="1"/>
              <a:t>Disease</a:t>
            </a:r>
            <a:r>
              <a:rPr lang="fr-FR" dirty="0"/>
              <a:t> </a:t>
            </a:r>
            <a:r>
              <a:rPr lang="fr-FR" dirty="0" err="1"/>
              <a:t>associated</a:t>
            </a:r>
            <a:r>
              <a:rPr lang="fr-FR" dirty="0"/>
              <a:t> </a:t>
            </a:r>
            <a:r>
              <a:rPr lang="fr-FR" dirty="0" err="1"/>
              <a:t>fibrosis</a:t>
            </a:r>
            <a:r>
              <a:rPr lang="fr-FR" dirty="0"/>
              <a:t> .</a:t>
            </a:r>
          </a:p>
          <a:p>
            <a:pPr marL="514350" indent="-514350">
              <a:buFont typeface="+mj-lt"/>
              <a:buAutoNum type="alphaUcPeriod"/>
            </a:pPr>
            <a:r>
              <a:rPr lang="fr-FR" dirty="0"/>
              <a:t>Smoking </a:t>
            </a:r>
            <a:r>
              <a:rPr lang="fr-FR" dirty="0" err="1"/>
              <a:t>related</a:t>
            </a:r>
            <a:r>
              <a:rPr lang="fr-FR" dirty="0"/>
              <a:t> </a:t>
            </a:r>
            <a:r>
              <a:rPr lang="fr-FR" dirty="0" err="1"/>
              <a:t>fibrosis</a:t>
            </a:r>
            <a:r>
              <a:rPr lang="fr-FR" dirty="0"/>
              <a:t>.</a:t>
            </a:r>
          </a:p>
          <a:p>
            <a:pPr marL="514350" indent="-514350">
              <a:buFont typeface="+mj-lt"/>
              <a:buAutoNum type="alphaUcPeriod"/>
            </a:pPr>
            <a:r>
              <a:rPr lang="fr-FR" dirty="0"/>
              <a:t>Cryptogenic </a:t>
            </a:r>
            <a:r>
              <a:rPr lang="fr-FR" dirty="0" err="1"/>
              <a:t>organising</a:t>
            </a:r>
            <a:r>
              <a:rPr lang="fr-FR" dirty="0"/>
              <a:t> </a:t>
            </a:r>
            <a:r>
              <a:rPr lang="fr-FR" dirty="0" err="1"/>
              <a:t>Pneumoniae</a:t>
            </a:r>
            <a:endParaRPr lang="fr-FR" dirty="0"/>
          </a:p>
          <a:p>
            <a:pPr marL="514350" indent="-514350">
              <a:buFont typeface="+mj-lt"/>
              <a:buAutoNum type="alphaUcPeriod"/>
            </a:pPr>
            <a:r>
              <a:rPr lang="fr-FR" dirty="0"/>
              <a:t>Drug </a:t>
            </a:r>
            <a:r>
              <a:rPr lang="fr-FR" dirty="0" err="1"/>
              <a:t>induced</a:t>
            </a:r>
            <a:r>
              <a:rPr lang="fr-FR" dirty="0"/>
              <a:t> </a:t>
            </a:r>
            <a:r>
              <a:rPr lang="fr-FR" dirty="0" err="1"/>
              <a:t>fibrosis</a:t>
            </a:r>
            <a:endParaRPr lang="fr-FR" dirty="0"/>
          </a:p>
          <a:p>
            <a:pPr marL="514350" indent="-514350">
              <a:buFont typeface="+mj-lt"/>
              <a:buAutoNum type="alphaUcPeriod"/>
            </a:pPr>
            <a:endParaRPr lang="fr-FR" dirty="0"/>
          </a:p>
          <a:p>
            <a:pPr marL="514350" indent="-514350">
              <a:buFont typeface="+mj-lt"/>
              <a:buAutoNum type="alphaUcPeriod"/>
            </a:pPr>
            <a:endParaRPr lang="fr-FR" dirty="0"/>
          </a:p>
        </p:txBody>
      </p:sp>
    </p:spTree>
    <p:extLst>
      <p:ext uri="{BB962C8B-B14F-4D97-AF65-F5344CB8AC3E}">
        <p14:creationId xmlns:p14="http://schemas.microsoft.com/office/powerpoint/2010/main" val="2882503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E277E-2ED7-1742-86CE-B1197A986BE6}"/>
              </a:ext>
            </a:extLst>
          </p:cNvPr>
          <p:cNvSpPr>
            <a:spLocks noGrp="1"/>
          </p:cNvSpPr>
          <p:nvPr>
            <p:ph type="title"/>
          </p:nvPr>
        </p:nvSpPr>
        <p:spPr/>
        <p:txBody>
          <a:bodyPr/>
          <a:lstStyle/>
          <a:p>
            <a:r>
              <a:rPr lang="fr-FR" dirty="0"/>
              <a:t>Q2- </a:t>
            </a:r>
            <a:r>
              <a:rPr lang="fr-FR" dirty="0" err="1"/>
              <a:t>Organizing</a:t>
            </a:r>
            <a:r>
              <a:rPr lang="fr-FR" dirty="0"/>
              <a:t> </a:t>
            </a:r>
            <a:r>
              <a:rPr lang="fr-FR" dirty="0" err="1"/>
              <a:t>Pneumonia</a:t>
            </a:r>
            <a:r>
              <a:rPr lang="fr-FR" dirty="0"/>
              <a:t> or OP </a:t>
            </a:r>
            <a:r>
              <a:rPr lang="fr-FR" dirty="0" err="1"/>
              <a:t>is</a:t>
            </a:r>
            <a:r>
              <a:rPr lang="fr-FR" dirty="0"/>
              <a:t> not </a:t>
            </a:r>
            <a:r>
              <a:rPr lang="fr-FR" dirty="0" err="1"/>
              <a:t>found</a:t>
            </a:r>
            <a:r>
              <a:rPr lang="fr-FR" dirty="0"/>
              <a:t> in:</a:t>
            </a:r>
          </a:p>
        </p:txBody>
      </p:sp>
      <p:sp>
        <p:nvSpPr>
          <p:cNvPr id="3" name="Content Placeholder 2">
            <a:extLst>
              <a:ext uri="{FF2B5EF4-FFF2-40B4-BE49-F238E27FC236}">
                <a16:creationId xmlns:a16="http://schemas.microsoft.com/office/drawing/2014/main" id="{7070ED8C-0457-E043-8473-B1ACBC584CC8}"/>
              </a:ext>
            </a:extLst>
          </p:cNvPr>
          <p:cNvSpPr>
            <a:spLocks noGrp="1"/>
          </p:cNvSpPr>
          <p:nvPr>
            <p:ph idx="1"/>
          </p:nvPr>
        </p:nvSpPr>
        <p:spPr/>
        <p:txBody>
          <a:bodyPr/>
          <a:lstStyle/>
          <a:p>
            <a:pPr marL="514350" indent="-514350">
              <a:buFont typeface="+mj-lt"/>
              <a:buAutoNum type="alphaUcPeriod"/>
            </a:pPr>
            <a:r>
              <a:rPr lang="fr-FR" dirty="0"/>
              <a:t>NSIP</a:t>
            </a:r>
          </a:p>
          <a:p>
            <a:pPr marL="514350" indent="-514350">
              <a:buFont typeface="+mj-lt"/>
              <a:buAutoNum type="alphaUcPeriod"/>
            </a:pPr>
            <a:r>
              <a:rPr lang="fr-FR" dirty="0"/>
              <a:t>Connective Tissue </a:t>
            </a:r>
            <a:r>
              <a:rPr lang="fr-FR" dirty="0" err="1"/>
              <a:t>Disease</a:t>
            </a:r>
            <a:r>
              <a:rPr lang="fr-FR" dirty="0"/>
              <a:t> </a:t>
            </a:r>
            <a:r>
              <a:rPr lang="fr-FR" dirty="0" err="1"/>
              <a:t>associated</a:t>
            </a:r>
            <a:r>
              <a:rPr lang="fr-FR" dirty="0"/>
              <a:t> </a:t>
            </a:r>
            <a:r>
              <a:rPr lang="fr-FR" dirty="0" err="1"/>
              <a:t>fibrosis</a:t>
            </a:r>
            <a:r>
              <a:rPr lang="fr-FR" dirty="0"/>
              <a:t> .</a:t>
            </a:r>
          </a:p>
          <a:p>
            <a:pPr marL="514350" indent="-514350">
              <a:buFont typeface="+mj-lt"/>
              <a:buAutoNum type="alphaUcPeriod"/>
            </a:pPr>
            <a:r>
              <a:rPr lang="fr-FR" dirty="0">
                <a:solidFill>
                  <a:srgbClr val="FF0000"/>
                </a:solidFill>
              </a:rPr>
              <a:t>Smoking </a:t>
            </a:r>
            <a:r>
              <a:rPr lang="fr-FR" dirty="0" err="1">
                <a:solidFill>
                  <a:srgbClr val="FF0000"/>
                </a:solidFill>
              </a:rPr>
              <a:t>related</a:t>
            </a:r>
            <a:r>
              <a:rPr lang="fr-FR" dirty="0">
                <a:solidFill>
                  <a:srgbClr val="FF0000"/>
                </a:solidFill>
              </a:rPr>
              <a:t> </a:t>
            </a:r>
            <a:r>
              <a:rPr lang="fr-FR" dirty="0" err="1">
                <a:solidFill>
                  <a:srgbClr val="FF0000"/>
                </a:solidFill>
              </a:rPr>
              <a:t>fibrosis</a:t>
            </a:r>
            <a:r>
              <a:rPr lang="fr-FR" dirty="0">
                <a:solidFill>
                  <a:srgbClr val="FF0000"/>
                </a:solidFill>
              </a:rPr>
              <a:t>.</a:t>
            </a:r>
          </a:p>
          <a:p>
            <a:pPr marL="514350" indent="-514350">
              <a:buFont typeface="+mj-lt"/>
              <a:buAutoNum type="alphaUcPeriod"/>
            </a:pPr>
            <a:r>
              <a:rPr lang="fr-FR" dirty="0"/>
              <a:t>Cryptogenic </a:t>
            </a:r>
            <a:r>
              <a:rPr lang="fr-FR" dirty="0" err="1"/>
              <a:t>organising</a:t>
            </a:r>
            <a:r>
              <a:rPr lang="fr-FR" dirty="0"/>
              <a:t> </a:t>
            </a:r>
            <a:r>
              <a:rPr lang="fr-FR" dirty="0" err="1"/>
              <a:t>Pneumoniae</a:t>
            </a:r>
            <a:endParaRPr lang="fr-FR" dirty="0"/>
          </a:p>
          <a:p>
            <a:pPr marL="514350" indent="-514350">
              <a:buFont typeface="+mj-lt"/>
              <a:buAutoNum type="alphaUcPeriod"/>
            </a:pPr>
            <a:r>
              <a:rPr lang="fr-FR" dirty="0"/>
              <a:t>Drug </a:t>
            </a:r>
            <a:r>
              <a:rPr lang="fr-FR" dirty="0" err="1"/>
              <a:t>induced</a:t>
            </a:r>
            <a:r>
              <a:rPr lang="fr-FR" dirty="0"/>
              <a:t> </a:t>
            </a:r>
            <a:r>
              <a:rPr lang="fr-FR" dirty="0" err="1"/>
              <a:t>fibrosis</a:t>
            </a:r>
            <a:endParaRPr lang="fr-FR" dirty="0"/>
          </a:p>
          <a:p>
            <a:pPr marL="514350" indent="-514350">
              <a:buFont typeface="+mj-lt"/>
              <a:buAutoNum type="alphaUcPeriod"/>
            </a:pPr>
            <a:endParaRPr lang="fr-FR" dirty="0"/>
          </a:p>
          <a:p>
            <a:pPr marL="514350" indent="-514350">
              <a:buFont typeface="+mj-lt"/>
              <a:buAutoNum type="alphaUcPeriod"/>
            </a:pPr>
            <a:endParaRPr lang="fr-FR" dirty="0"/>
          </a:p>
        </p:txBody>
      </p:sp>
    </p:spTree>
    <p:extLst>
      <p:ext uri="{BB962C8B-B14F-4D97-AF65-F5344CB8AC3E}">
        <p14:creationId xmlns:p14="http://schemas.microsoft.com/office/powerpoint/2010/main" val="170332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0A1A9-91DB-1E44-A08D-6634C3140B04}"/>
              </a:ext>
            </a:extLst>
          </p:cNvPr>
          <p:cNvSpPr>
            <a:spLocks noGrp="1"/>
          </p:cNvSpPr>
          <p:nvPr>
            <p:ph type="title"/>
          </p:nvPr>
        </p:nvSpPr>
        <p:spPr/>
        <p:txBody>
          <a:bodyPr/>
          <a:lstStyle/>
          <a:p>
            <a:r>
              <a:rPr lang="fr-FR" dirty="0"/>
              <a:t>Q3-Sputnik Five Vaccine: One </a:t>
            </a:r>
            <a:r>
              <a:rPr lang="fr-FR" dirty="0" err="1"/>
              <a:t>answer</a:t>
            </a:r>
            <a:r>
              <a:rPr lang="fr-FR" dirty="0"/>
              <a:t> </a:t>
            </a:r>
            <a:r>
              <a:rPr lang="fr-FR" dirty="0" err="1"/>
              <a:t>is</a:t>
            </a:r>
            <a:r>
              <a:rPr lang="fr-FR" dirty="0"/>
              <a:t> </a:t>
            </a:r>
            <a:r>
              <a:rPr lang="fr-FR" dirty="0" err="1"/>
              <a:t>wrong</a:t>
            </a:r>
            <a:endParaRPr lang="fr-FR" dirty="0"/>
          </a:p>
        </p:txBody>
      </p:sp>
      <p:sp>
        <p:nvSpPr>
          <p:cNvPr id="3" name="Content Placeholder 2">
            <a:extLst>
              <a:ext uri="{FF2B5EF4-FFF2-40B4-BE49-F238E27FC236}">
                <a16:creationId xmlns:a16="http://schemas.microsoft.com/office/drawing/2014/main" id="{2DD3FEDF-3CD0-D346-8E5C-1FF66B1793DE}"/>
              </a:ext>
            </a:extLst>
          </p:cNvPr>
          <p:cNvSpPr>
            <a:spLocks noGrp="1"/>
          </p:cNvSpPr>
          <p:nvPr>
            <p:ph idx="1"/>
          </p:nvPr>
        </p:nvSpPr>
        <p:spPr/>
        <p:txBody>
          <a:bodyPr/>
          <a:lstStyle/>
          <a:p>
            <a:pPr marL="514350" indent="-514350">
              <a:buFont typeface="+mj-lt"/>
              <a:buAutoNum type="alphaUcPeriod"/>
            </a:pPr>
            <a:r>
              <a:rPr lang="fr-FR" dirty="0"/>
              <a:t>Efficacious </a:t>
            </a:r>
            <a:r>
              <a:rPr lang="fr-FR" dirty="0" err="1"/>
              <a:t>against</a:t>
            </a:r>
            <a:r>
              <a:rPr lang="fr-FR" dirty="0"/>
              <a:t> COVID </a:t>
            </a:r>
            <a:r>
              <a:rPr lang="fr-FR" dirty="0" err="1"/>
              <a:t>from</a:t>
            </a:r>
            <a:r>
              <a:rPr lang="fr-FR" dirty="0"/>
              <a:t> </a:t>
            </a:r>
            <a:r>
              <a:rPr lang="fr-FR" dirty="0" err="1"/>
              <a:t>day</a:t>
            </a:r>
            <a:r>
              <a:rPr lang="fr-FR" dirty="0"/>
              <a:t> 21 </a:t>
            </a:r>
            <a:r>
              <a:rPr lang="fr-FR" dirty="0" err="1"/>
              <a:t>after</a:t>
            </a:r>
            <a:r>
              <a:rPr lang="fr-FR" dirty="0"/>
              <a:t> first dose (91.6%)</a:t>
            </a:r>
          </a:p>
          <a:p>
            <a:pPr marL="514350" indent="-514350">
              <a:buFont typeface="+mj-lt"/>
              <a:buAutoNum type="alphaUcPeriod"/>
            </a:pPr>
            <a:r>
              <a:rPr lang="fr-FR" dirty="0"/>
              <a:t>The vaccine </a:t>
            </a:r>
            <a:r>
              <a:rPr lang="fr-FR" dirty="0" err="1"/>
              <a:t>was</a:t>
            </a:r>
            <a:r>
              <a:rPr lang="fr-FR" dirty="0"/>
              <a:t> 100% </a:t>
            </a:r>
            <a:r>
              <a:rPr lang="fr-FR" dirty="0" err="1"/>
              <a:t>efficacious</a:t>
            </a:r>
            <a:r>
              <a:rPr lang="fr-FR" dirty="0"/>
              <a:t> </a:t>
            </a:r>
            <a:r>
              <a:rPr lang="fr-FR" dirty="0" err="1"/>
              <a:t>against</a:t>
            </a:r>
            <a:r>
              <a:rPr lang="fr-FR" dirty="0"/>
              <a:t> </a:t>
            </a:r>
            <a:r>
              <a:rPr lang="fr-FR" dirty="0" err="1"/>
              <a:t>severe</a:t>
            </a:r>
            <a:r>
              <a:rPr lang="fr-FR" dirty="0"/>
              <a:t> COVID 19.</a:t>
            </a:r>
          </a:p>
          <a:p>
            <a:pPr marL="514350" indent="-514350">
              <a:buFont typeface="+mj-lt"/>
              <a:buAutoNum type="alphaUcPeriod"/>
            </a:pPr>
            <a:r>
              <a:rPr lang="fr-FR" dirty="0"/>
              <a:t>It </a:t>
            </a:r>
            <a:r>
              <a:rPr lang="fr-FR" dirty="0" err="1"/>
              <a:t>is</a:t>
            </a:r>
            <a:r>
              <a:rPr lang="fr-FR" dirty="0"/>
              <a:t> an </a:t>
            </a:r>
            <a:r>
              <a:rPr lang="fr-FR" dirty="0" err="1"/>
              <a:t>inactivated</a:t>
            </a:r>
            <a:r>
              <a:rPr lang="fr-FR" dirty="0"/>
              <a:t> virus.</a:t>
            </a:r>
          </a:p>
          <a:p>
            <a:pPr marL="514350" indent="-514350">
              <a:buFont typeface="+mj-lt"/>
              <a:buAutoNum type="alphaUcPeriod"/>
            </a:pPr>
            <a:r>
              <a:rPr lang="en-US" dirty="0"/>
              <a:t>It is made up of two different viruses belonging to the adenovirus family, Ad26 and Ad5. </a:t>
            </a:r>
            <a:endParaRPr lang="fr-FR" dirty="0"/>
          </a:p>
        </p:txBody>
      </p:sp>
    </p:spTree>
    <p:extLst>
      <p:ext uri="{BB962C8B-B14F-4D97-AF65-F5344CB8AC3E}">
        <p14:creationId xmlns:p14="http://schemas.microsoft.com/office/powerpoint/2010/main" val="1589333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0A1A9-91DB-1E44-A08D-6634C3140B04}"/>
              </a:ext>
            </a:extLst>
          </p:cNvPr>
          <p:cNvSpPr>
            <a:spLocks noGrp="1"/>
          </p:cNvSpPr>
          <p:nvPr>
            <p:ph type="title"/>
          </p:nvPr>
        </p:nvSpPr>
        <p:spPr/>
        <p:txBody>
          <a:bodyPr/>
          <a:lstStyle/>
          <a:p>
            <a:r>
              <a:rPr lang="fr-FR" dirty="0"/>
              <a:t>Q3-Sputnik Five Vaccine: One </a:t>
            </a:r>
            <a:r>
              <a:rPr lang="fr-FR" dirty="0" err="1"/>
              <a:t>answer</a:t>
            </a:r>
            <a:r>
              <a:rPr lang="fr-FR" dirty="0"/>
              <a:t> </a:t>
            </a:r>
            <a:r>
              <a:rPr lang="fr-FR" dirty="0" err="1"/>
              <a:t>is</a:t>
            </a:r>
            <a:r>
              <a:rPr lang="fr-FR" dirty="0"/>
              <a:t> </a:t>
            </a:r>
            <a:r>
              <a:rPr lang="fr-FR" dirty="0" err="1"/>
              <a:t>wrong</a:t>
            </a:r>
            <a:endParaRPr lang="fr-FR" dirty="0"/>
          </a:p>
        </p:txBody>
      </p:sp>
      <p:sp>
        <p:nvSpPr>
          <p:cNvPr id="3" name="Content Placeholder 2">
            <a:extLst>
              <a:ext uri="{FF2B5EF4-FFF2-40B4-BE49-F238E27FC236}">
                <a16:creationId xmlns:a16="http://schemas.microsoft.com/office/drawing/2014/main" id="{2DD3FEDF-3CD0-D346-8E5C-1FF66B1793DE}"/>
              </a:ext>
            </a:extLst>
          </p:cNvPr>
          <p:cNvSpPr>
            <a:spLocks noGrp="1"/>
          </p:cNvSpPr>
          <p:nvPr>
            <p:ph idx="1"/>
          </p:nvPr>
        </p:nvSpPr>
        <p:spPr/>
        <p:txBody>
          <a:bodyPr/>
          <a:lstStyle/>
          <a:p>
            <a:pPr marL="514350" indent="-514350">
              <a:buFont typeface="+mj-lt"/>
              <a:buAutoNum type="alphaUcPeriod"/>
            </a:pPr>
            <a:r>
              <a:rPr lang="fr-FR" dirty="0"/>
              <a:t>Efficacious </a:t>
            </a:r>
            <a:r>
              <a:rPr lang="fr-FR" dirty="0" err="1"/>
              <a:t>against</a:t>
            </a:r>
            <a:r>
              <a:rPr lang="fr-FR" dirty="0"/>
              <a:t> COVID </a:t>
            </a:r>
            <a:r>
              <a:rPr lang="fr-FR" dirty="0" err="1"/>
              <a:t>from</a:t>
            </a:r>
            <a:r>
              <a:rPr lang="fr-FR" dirty="0"/>
              <a:t> </a:t>
            </a:r>
            <a:r>
              <a:rPr lang="fr-FR" dirty="0" err="1"/>
              <a:t>day</a:t>
            </a:r>
            <a:r>
              <a:rPr lang="fr-FR" dirty="0"/>
              <a:t> 21 </a:t>
            </a:r>
            <a:r>
              <a:rPr lang="fr-FR" dirty="0" err="1"/>
              <a:t>after</a:t>
            </a:r>
            <a:r>
              <a:rPr lang="fr-FR" dirty="0"/>
              <a:t> first dose (91.6%)</a:t>
            </a:r>
          </a:p>
          <a:p>
            <a:pPr marL="514350" indent="-514350">
              <a:buFont typeface="+mj-lt"/>
              <a:buAutoNum type="alphaUcPeriod"/>
            </a:pPr>
            <a:r>
              <a:rPr lang="fr-FR" dirty="0"/>
              <a:t>The vaccine </a:t>
            </a:r>
            <a:r>
              <a:rPr lang="fr-FR" dirty="0" err="1"/>
              <a:t>was</a:t>
            </a:r>
            <a:r>
              <a:rPr lang="fr-FR" dirty="0"/>
              <a:t> 100% </a:t>
            </a:r>
            <a:r>
              <a:rPr lang="fr-FR" dirty="0" err="1"/>
              <a:t>efficacious</a:t>
            </a:r>
            <a:r>
              <a:rPr lang="fr-FR" dirty="0"/>
              <a:t> </a:t>
            </a:r>
            <a:r>
              <a:rPr lang="fr-FR" dirty="0" err="1"/>
              <a:t>against</a:t>
            </a:r>
            <a:r>
              <a:rPr lang="fr-FR" dirty="0"/>
              <a:t> </a:t>
            </a:r>
            <a:r>
              <a:rPr lang="fr-FR" dirty="0" err="1"/>
              <a:t>severe</a:t>
            </a:r>
            <a:r>
              <a:rPr lang="fr-FR" dirty="0"/>
              <a:t> COVID 19.</a:t>
            </a:r>
          </a:p>
          <a:p>
            <a:pPr marL="514350" indent="-514350">
              <a:buFont typeface="+mj-lt"/>
              <a:buAutoNum type="alphaUcPeriod"/>
            </a:pPr>
            <a:r>
              <a:rPr lang="fr-FR" dirty="0">
                <a:solidFill>
                  <a:srgbClr val="FF0000"/>
                </a:solidFill>
              </a:rPr>
              <a:t>It </a:t>
            </a:r>
            <a:r>
              <a:rPr lang="fr-FR" dirty="0" err="1">
                <a:solidFill>
                  <a:srgbClr val="FF0000"/>
                </a:solidFill>
              </a:rPr>
              <a:t>is</a:t>
            </a:r>
            <a:r>
              <a:rPr lang="fr-FR" dirty="0">
                <a:solidFill>
                  <a:srgbClr val="FF0000"/>
                </a:solidFill>
              </a:rPr>
              <a:t> an </a:t>
            </a:r>
            <a:r>
              <a:rPr lang="fr-FR" dirty="0" err="1">
                <a:solidFill>
                  <a:srgbClr val="FF0000"/>
                </a:solidFill>
              </a:rPr>
              <a:t>inactivated</a:t>
            </a:r>
            <a:r>
              <a:rPr lang="fr-FR" dirty="0">
                <a:solidFill>
                  <a:srgbClr val="FF0000"/>
                </a:solidFill>
              </a:rPr>
              <a:t> virus.</a:t>
            </a:r>
          </a:p>
          <a:p>
            <a:pPr marL="514350" indent="-514350">
              <a:buFont typeface="+mj-lt"/>
              <a:buAutoNum type="alphaUcPeriod"/>
            </a:pPr>
            <a:r>
              <a:rPr lang="en-US" dirty="0"/>
              <a:t>It is made up of two different viruses belonging to the adenovirus family, Ad26 and Ad5. </a:t>
            </a:r>
            <a:endParaRPr lang="fr-FR" dirty="0"/>
          </a:p>
        </p:txBody>
      </p:sp>
    </p:spTree>
    <p:extLst>
      <p:ext uri="{BB962C8B-B14F-4D97-AF65-F5344CB8AC3E}">
        <p14:creationId xmlns:p14="http://schemas.microsoft.com/office/powerpoint/2010/main" val="3339805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73D6-9B71-D649-B961-CFE644A77494}"/>
              </a:ext>
            </a:extLst>
          </p:cNvPr>
          <p:cNvSpPr>
            <a:spLocks noGrp="1"/>
          </p:cNvSpPr>
          <p:nvPr>
            <p:ph type="title"/>
          </p:nvPr>
        </p:nvSpPr>
        <p:spPr/>
        <p:txBody>
          <a:bodyPr/>
          <a:lstStyle/>
          <a:p>
            <a:r>
              <a:rPr lang="fr-FR" dirty="0"/>
              <a:t>Q4- </a:t>
            </a:r>
            <a:r>
              <a:rPr lang="fr-FR" dirty="0" err="1"/>
              <a:t>AstraZeneca</a:t>
            </a:r>
            <a:r>
              <a:rPr lang="fr-FR" dirty="0"/>
              <a:t> Vaccine: One </a:t>
            </a:r>
            <a:r>
              <a:rPr lang="fr-FR" dirty="0" err="1"/>
              <a:t>wrong</a:t>
            </a:r>
            <a:r>
              <a:rPr lang="fr-FR" dirty="0"/>
              <a:t> </a:t>
            </a:r>
            <a:r>
              <a:rPr lang="fr-FR" dirty="0" err="1"/>
              <a:t>Answer</a:t>
            </a:r>
            <a:endParaRPr lang="fr-FR" dirty="0"/>
          </a:p>
        </p:txBody>
      </p:sp>
      <p:sp>
        <p:nvSpPr>
          <p:cNvPr id="3" name="Content Placeholder 2">
            <a:extLst>
              <a:ext uri="{FF2B5EF4-FFF2-40B4-BE49-F238E27FC236}">
                <a16:creationId xmlns:a16="http://schemas.microsoft.com/office/drawing/2014/main" id="{F8679350-7F85-AB4D-B908-1960653D540F}"/>
              </a:ext>
            </a:extLst>
          </p:cNvPr>
          <p:cNvSpPr>
            <a:spLocks noGrp="1"/>
          </p:cNvSpPr>
          <p:nvPr>
            <p:ph idx="1"/>
          </p:nvPr>
        </p:nvSpPr>
        <p:spPr/>
        <p:txBody>
          <a:bodyPr/>
          <a:lstStyle/>
          <a:p>
            <a:pPr marL="514350" indent="-514350">
              <a:buFont typeface="+mj-lt"/>
              <a:buAutoNum type="alphaUcPeriod"/>
            </a:pPr>
            <a:r>
              <a:rPr lang="fr-FR" dirty="0"/>
              <a:t>It </a:t>
            </a:r>
            <a:r>
              <a:rPr lang="fr-FR" dirty="0" err="1"/>
              <a:t>is</a:t>
            </a:r>
            <a:r>
              <a:rPr lang="fr-FR" dirty="0"/>
              <a:t> a Non </a:t>
            </a:r>
            <a:r>
              <a:rPr lang="fr-FR" dirty="0" err="1"/>
              <a:t>replicating</a:t>
            </a:r>
            <a:r>
              <a:rPr lang="fr-FR" dirty="0"/>
              <a:t> Viral </a:t>
            </a:r>
            <a:r>
              <a:rPr lang="fr-FR" dirty="0" err="1"/>
              <a:t>Vector</a:t>
            </a:r>
            <a:r>
              <a:rPr lang="fr-FR" dirty="0"/>
              <a:t>., 2 doses at 28 </a:t>
            </a:r>
            <a:r>
              <a:rPr lang="fr-FR" dirty="0" err="1"/>
              <a:t>days</a:t>
            </a:r>
            <a:r>
              <a:rPr lang="fr-FR" dirty="0"/>
              <a:t> </a:t>
            </a:r>
            <a:r>
              <a:rPr lang="fr-FR" dirty="0" err="1"/>
              <a:t>apart</a:t>
            </a:r>
            <a:endParaRPr lang="fr-FR" dirty="0"/>
          </a:p>
          <a:p>
            <a:pPr marL="514350" indent="-514350">
              <a:buFont typeface="+mj-lt"/>
              <a:buAutoNum type="alphaUcPeriod"/>
            </a:pPr>
            <a:r>
              <a:rPr lang="en-US" dirty="0"/>
              <a:t>WHO considers that the benefits of the AstraZeneca vaccine outweigh its risks and recommends that vaccinations continue.  </a:t>
            </a:r>
          </a:p>
          <a:p>
            <a:pPr marL="514350" indent="-514350">
              <a:buFont typeface="+mj-lt"/>
              <a:buAutoNum type="alphaUcPeriod"/>
            </a:pPr>
            <a:r>
              <a:rPr lang="fr-FR" dirty="0"/>
              <a:t>Humoral </a:t>
            </a:r>
            <a:r>
              <a:rPr lang="fr-FR" dirty="0" err="1"/>
              <a:t>response</a:t>
            </a:r>
            <a:r>
              <a:rPr lang="fr-FR" dirty="0"/>
              <a:t> </a:t>
            </a:r>
            <a:r>
              <a:rPr lang="fr-FR" dirty="0" err="1"/>
              <a:t>IgGs</a:t>
            </a:r>
            <a:r>
              <a:rPr lang="fr-FR" dirty="0"/>
              <a:t> and </a:t>
            </a:r>
            <a:r>
              <a:rPr lang="fr-FR" dirty="0" err="1"/>
              <a:t>neutralizing</a:t>
            </a:r>
            <a:r>
              <a:rPr lang="fr-FR" dirty="0"/>
              <a:t> </a:t>
            </a:r>
            <a:r>
              <a:rPr lang="fr-FR" dirty="0" err="1"/>
              <a:t>antibodies</a:t>
            </a:r>
            <a:r>
              <a:rPr lang="fr-FR" dirty="0"/>
              <a:t> and </a:t>
            </a:r>
            <a:r>
              <a:rPr lang="fr-FR" dirty="0" err="1"/>
              <a:t>T</a:t>
            </a:r>
            <a:r>
              <a:rPr lang="fr-FR" dirty="0"/>
              <a:t> </a:t>
            </a:r>
            <a:r>
              <a:rPr lang="fr-FR" dirty="0" err="1"/>
              <a:t>cell</a:t>
            </a:r>
            <a:r>
              <a:rPr lang="fr-FR" dirty="0"/>
              <a:t> </a:t>
            </a:r>
            <a:r>
              <a:rPr lang="fr-FR" dirty="0" err="1"/>
              <a:t>response</a:t>
            </a:r>
            <a:endParaRPr lang="fr-FR" dirty="0"/>
          </a:p>
          <a:p>
            <a:pPr marL="514350" indent="-514350">
              <a:buFont typeface="+mj-lt"/>
              <a:buAutoNum type="alphaUcPeriod"/>
            </a:pPr>
            <a:r>
              <a:rPr lang="fr-FR" dirty="0"/>
              <a:t>92% </a:t>
            </a:r>
            <a:r>
              <a:rPr lang="fr-FR" dirty="0" err="1"/>
              <a:t>response</a:t>
            </a:r>
            <a:r>
              <a:rPr lang="fr-FR" dirty="0"/>
              <a:t> </a:t>
            </a:r>
            <a:r>
              <a:rPr lang="fr-FR" dirty="0" err="1"/>
              <a:t>with</a:t>
            </a:r>
            <a:r>
              <a:rPr lang="fr-FR" dirty="0"/>
              <a:t> 2 standards doses</a:t>
            </a:r>
          </a:p>
          <a:p>
            <a:pPr marL="514350" indent="-514350">
              <a:buFont typeface="+mj-lt"/>
              <a:buAutoNum type="alphaUcPeriod"/>
            </a:pPr>
            <a:r>
              <a:rPr lang="en-US" dirty="0"/>
              <a:t>clinical trials to test combining Sputnik-Astra to see if this could boost the efficacy of the British shot. </a:t>
            </a:r>
            <a:endParaRPr lang="fr-FR" dirty="0"/>
          </a:p>
        </p:txBody>
      </p:sp>
    </p:spTree>
    <p:extLst>
      <p:ext uri="{BB962C8B-B14F-4D97-AF65-F5344CB8AC3E}">
        <p14:creationId xmlns:p14="http://schemas.microsoft.com/office/powerpoint/2010/main" val="337255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580</Words>
  <Application>Microsoft Office PowerPoint</Application>
  <PresentationFormat>Widescreen</PresentationFormat>
  <Paragraphs>68</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Chest Debates - April2021</vt:lpstr>
      <vt:lpstr>PowerPoint Presentation</vt:lpstr>
      <vt:lpstr>Q1- World Respiratory Diseases day: Choose the wrong one</vt:lpstr>
      <vt:lpstr>Q1-World Respiratory Diseases day: Choose the wrong one</vt:lpstr>
      <vt:lpstr>Q2- Organizing Pneumonia or OP is not usually found in:</vt:lpstr>
      <vt:lpstr>Q2- Organizing Pneumonia or OP is not found in:</vt:lpstr>
      <vt:lpstr>Q3-Sputnik Five Vaccine: One answer is wrong</vt:lpstr>
      <vt:lpstr>Q3-Sputnik Five Vaccine: One answer is wrong</vt:lpstr>
      <vt:lpstr>Q4- AstraZeneca Vaccine: One wrong Answer</vt:lpstr>
      <vt:lpstr>Q4- AstraZeneca Vaccine: One wrong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Chest Debate April2021</dc:title>
  <dc:creator>Zeina Aoun</dc:creator>
  <cp:lastModifiedBy>admin</cp:lastModifiedBy>
  <cp:revision>21</cp:revision>
  <dcterms:created xsi:type="dcterms:W3CDTF">2021-03-26T14:14:18Z</dcterms:created>
  <dcterms:modified xsi:type="dcterms:W3CDTF">2021-04-10T15:28:43Z</dcterms:modified>
</cp:coreProperties>
</file>