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6" r:id="rId4"/>
    <p:sldId id="277" r:id="rId5"/>
    <p:sldId id="258" r:id="rId6"/>
    <p:sldId id="259" r:id="rId7"/>
    <p:sldId id="273" r:id="rId8"/>
    <p:sldId id="260" r:id="rId9"/>
    <p:sldId id="274" r:id="rId10"/>
    <p:sldId id="268" r:id="rId11"/>
    <p:sldId id="278" r:id="rId12"/>
    <p:sldId id="261" r:id="rId13"/>
    <p:sldId id="267" r:id="rId14"/>
    <p:sldId id="262" r:id="rId15"/>
    <p:sldId id="275" r:id="rId16"/>
    <p:sldId id="263" r:id="rId17"/>
    <p:sldId id="265" r:id="rId18"/>
    <p:sldId id="269" r:id="rId19"/>
    <p:sldId id="271" r:id="rId20"/>
    <p:sldId id="276" r:id="rId21"/>
    <p:sldId id="264" r:id="rId22"/>
    <p:sldId id="270" r:id="rId23"/>
    <p:sldId id="279" r:id="rId24"/>
    <p:sldId id="280"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A0F28-78CA-E94C-AC8D-9FBC8C9FB871}"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24214-3DED-4D4B-A2D2-5BBC9D390513}" type="slidenum">
              <a:rPr lang="en-US" smtClean="0"/>
              <a:t>‹#›</a:t>
            </a:fld>
            <a:endParaRPr lang="en-US"/>
          </a:p>
        </p:txBody>
      </p:sp>
    </p:spTree>
    <p:extLst>
      <p:ext uri="{BB962C8B-B14F-4D97-AF65-F5344CB8AC3E}">
        <p14:creationId xmlns:p14="http://schemas.microsoft.com/office/powerpoint/2010/main" val="35293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230FEA-F9A3-8446-A297-35EE17DF70F0}"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214544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30FEA-F9A3-8446-A297-35EE17DF70F0}"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1781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30FEA-F9A3-8446-A297-35EE17DF70F0}"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30895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30FEA-F9A3-8446-A297-35EE17DF70F0}"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2876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230FEA-F9A3-8446-A297-35EE17DF70F0}"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32901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230FEA-F9A3-8446-A297-35EE17DF70F0}"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212207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230FEA-F9A3-8446-A297-35EE17DF70F0}"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38692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230FEA-F9A3-8446-A297-35EE17DF70F0}"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44580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30FEA-F9A3-8446-A297-35EE17DF70F0}"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10182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230FEA-F9A3-8446-A297-35EE17DF70F0}"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191402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230FEA-F9A3-8446-A297-35EE17DF70F0}"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A514-9F13-6042-9112-24FCD26AFBBF}" type="slidenum">
              <a:rPr lang="en-US" smtClean="0"/>
              <a:t>‹#›</a:t>
            </a:fld>
            <a:endParaRPr lang="en-US"/>
          </a:p>
        </p:txBody>
      </p:sp>
    </p:spTree>
    <p:extLst>
      <p:ext uri="{BB962C8B-B14F-4D97-AF65-F5344CB8AC3E}">
        <p14:creationId xmlns:p14="http://schemas.microsoft.com/office/powerpoint/2010/main" val="188185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30FEA-F9A3-8446-A297-35EE17DF70F0}" type="datetimeFigureOut">
              <a:rPr lang="en-US" smtClean="0"/>
              <a:t>4/10/2021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4A514-9F13-6042-9112-24FCD26AFBBF}" type="slidenum">
              <a:rPr lang="en-US" smtClean="0"/>
              <a:t>‹#›</a:t>
            </a:fld>
            <a:endParaRPr lang="en-US"/>
          </a:p>
        </p:txBody>
      </p:sp>
    </p:spTree>
    <p:extLst>
      <p:ext uri="{BB962C8B-B14F-4D97-AF65-F5344CB8AC3E}">
        <p14:creationId xmlns:p14="http://schemas.microsoft.com/office/powerpoint/2010/main" val="134826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1011"/>
            <a:ext cx="9144000" cy="2387600"/>
          </a:xfrm>
        </p:spPr>
        <p:txBody>
          <a:bodyPr>
            <a:normAutofit/>
          </a:bodyPr>
          <a:lstStyle/>
          <a:p>
            <a:r>
              <a:rPr lang="en-US" dirty="0"/>
              <a:t>Interstitial delirium: </a:t>
            </a:r>
            <a:r>
              <a:rPr lang="en-US"/>
              <a:t>To biopsy or not to biopsy</a:t>
            </a:r>
            <a:endParaRPr lang="en-US" dirty="0"/>
          </a:p>
        </p:txBody>
      </p:sp>
      <p:sp>
        <p:nvSpPr>
          <p:cNvPr id="3" name="Subtitle 2"/>
          <p:cNvSpPr>
            <a:spLocks noGrp="1"/>
          </p:cNvSpPr>
          <p:nvPr>
            <p:ph type="subTitle" idx="1"/>
          </p:nvPr>
        </p:nvSpPr>
        <p:spPr/>
        <p:txBody>
          <a:bodyPr/>
          <a:lstStyle/>
          <a:p>
            <a:r>
              <a:rPr lang="en-US" dirty="0"/>
              <a:t>Youssef HADDAD, M.D</a:t>
            </a:r>
          </a:p>
          <a:p>
            <a:r>
              <a:rPr lang="en-US" dirty="0"/>
              <a:t>Head of Pulmonary and Critical Care, Lebanese Hospital Geitawi</a:t>
            </a:r>
          </a:p>
          <a:p>
            <a:r>
              <a:rPr lang="en-US" dirty="0"/>
              <a:t>Head Critical Care Division-Lebanese University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3928"/>
            <a:ext cx="2505205" cy="22640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903" y="4499882"/>
            <a:ext cx="6455739" cy="3777476"/>
          </a:xfrm>
          <a:prstGeom prst="rect">
            <a:avLst/>
          </a:prstGeom>
        </p:spPr>
      </p:pic>
    </p:spTree>
    <p:extLst>
      <p:ext uri="{BB962C8B-B14F-4D97-AF65-F5344CB8AC3E}">
        <p14:creationId xmlns:p14="http://schemas.microsoft.com/office/powerpoint/2010/main" val="6420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1"/>
            <a:ext cx="10515600" cy="1325563"/>
          </a:xfrm>
        </p:spPr>
        <p:txBody>
          <a:bodyPr/>
          <a:lstStyle/>
          <a:p>
            <a:r>
              <a:rPr lang="en-US" dirty="0"/>
              <a:t>Non specific interstitial pneumonia</a:t>
            </a:r>
          </a:p>
        </p:txBody>
      </p:sp>
      <p:sp>
        <p:nvSpPr>
          <p:cNvPr id="3" name="Content Placeholder 2"/>
          <p:cNvSpPr>
            <a:spLocks noGrp="1"/>
          </p:cNvSpPr>
          <p:nvPr>
            <p:ph idx="1"/>
          </p:nvPr>
        </p:nvSpPr>
        <p:spPr>
          <a:xfrm>
            <a:off x="838200" y="1136694"/>
            <a:ext cx="10515600" cy="5032375"/>
          </a:xfrm>
        </p:spPr>
        <p:txBody>
          <a:bodyPr>
            <a:normAutofit/>
          </a:bodyPr>
          <a:lstStyle/>
          <a:p>
            <a:r>
              <a:rPr lang="en-US" dirty="0"/>
              <a:t>This is an interstitial lung disease that is associated with connective tissue disease or could be idiopathic. </a:t>
            </a:r>
          </a:p>
          <a:p>
            <a:endParaRPr lang="en-US" dirty="0"/>
          </a:p>
          <a:p>
            <a:r>
              <a:rPr lang="en-US" dirty="0"/>
              <a:t>The disease has a female predominance and mid adulthood age.</a:t>
            </a:r>
          </a:p>
          <a:p>
            <a:endParaRPr lang="en-US" dirty="0"/>
          </a:p>
          <a:p>
            <a:r>
              <a:rPr lang="en-US" dirty="0"/>
              <a:t>High-resolution computed tomography abnormalities include predominantly lower lobe sub pleural reticular changes, traction bronchiectasis and ground-glass opacities; honeycombing is rarely seen.</a:t>
            </a:r>
          </a:p>
          <a:p>
            <a:r>
              <a:rPr lang="en-US" dirty="0"/>
              <a:t>Prognosis is overall favorable in comparison with IPF although there is an approximate 20% mortality rate in 5 years</a:t>
            </a:r>
          </a:p>
          <a:p>
            <a:endParaRPr lang="en-US" dirty="0"/>
          </a:p>
          <a:p>
            <a:endParaRPr lang="en-US" dirty="0"/>
          </a:p>
        </p:txBody>
      </p:sp>
      <p:sp>
        <p:nvSpPr>
          <p:cNvPr id="4" name="Rectangle 3"/>
          <p:cNvSpPr/>
          <p:nvPr/>
        </p:nvSpPr>
        <p:spPr>
          <a:xfrm>
            <a:off x="8993280" y="6450990"/>
            <a:ext cx="3149004" cy="369332"/>
          </a:xfrm>
          <a:prstGeom prst="rect">
            <a:avLst/>
          </a:prstGeom>
        </p:spPr>
        <p:txBody>
          <a:bodyPr wrap="none">
            <a:spAutoFit/>
          </a:bodyPr>
          <a:lstStyle/>
          <a:p>
            <a:r>
              <a:rPr lang="hu-HU" dirty="0" err="1"/>
              <a:t>Respirology</a:t>
            </a:r>
            <a:r>
              <a:rPr lang="hu-HU" dirty="0"/>
              <a:t> (2016) 21, 259–268</a:t>
            </a:r>
            <a:endParaRPr lang="en-US" dirty="0"/>
          </a:p>
        </p:txBody>
      </p:sp>
    </p:spTree>
    <p:extLst>
      <p:ext uri="{BB962C8B-B14F-4D97-AF65-F5344CB8AC3E}">
        <p14:creationId xmlns:p14="http://schemas.microsoft.com/office/powerpoint/2010/main" val="105317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CT Scan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2578"/>
            <a:ext cx="5799551" cy="52954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258" y="1562577"/>
            <a:ext cx="6613742" cy="5295421"/>
          </a:xfrm>
          <a:prstGeom prst="rect">
            <a:avLst/>
          </a:prstGeom>
        </p:spPr>
      </p:pic>
    </p:spTree>
    <p:extLst>
      <p:ext uri="{BB962C8B-B14F-4D97-AF65-F5344CB8AC3E}">
        <p14:creationId xmlns:p14="http://schemas.microsoft.com/office/powerpoint/2010/main" val="14421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steroid resistant NSIP</a:t>
            </a:r>
          </a:p>
        </p:txBody>
      </p:sp>
      <p:sp>
        <p:nvSpPr>
          <p:cNvPr id="3" name="Content Placeholder 2"/>
          <p:cNvSpPr>
            <a:spLocks noGrp="1"/>
          </p:cNvSpPr>
          <p:nvPr>
            <p:ph idx="1"/>
          </p:nvPr>
        </p:nvSpPr>
        <p:spPr/>
        <p:txBody>
          <a:bodyPr/>
          <a:lstStyle/>
          <a:p>
            <a:r>
              <a:rPr lang="en-US" dirty="0"/>
              <a:t>Systemic steroid therapy (prednisone) at a dose of 0.5 to 1 mg/kg ideal body weight (IBW) up to a maximum dose of 60 mg per day for 1 month, followed thereafter by a dose of 30 to 40 mg per day for an additional 2 months.</a:t>
            </a:r>
          </a:p>
          <a:p>
            <a:endParaRPr lang="en-US" dirty="0"/>
          </a:p>
          <a:p>
            <a:r>
              <a:rPr lang="en-US" dirty="0"/>
              <a:t> For those who respond/stabilize with this treatment, the prednisone should be gradually tapered over 6 to 9 months to a dose of 5 to 10 mg per day or every other day with a goal of potential cessation in therapy after 1 year.</a:t>
            </a:r>
          </a:p>
        </p:txBody>
      </p:sp>
      <p:sp>
        <p:nvSpPr>
          <p:cNvPr id="4" name="Rectangle 3"/>
          <p:cNvSpPr/>
          <p:nvPr/>
        </p:nvSpPr>
        <p:spPr>
          <a:xfrm>
            <a:off x="5862172" y="6311900"/>
            <a:ext cx="6237970" cy="461665"/>
          </a:xfrm>
          <a:prstGeom prst="rect">
            <a:avLst/>
          </a:prstGeom>
        </p:spPr>
        <p:txBody>
          <a:bodyPr wrap="square">
            <a:spAutoFit/>
          </a:bodyPr>
          <a:lstStyle/>
          <a:p>
            <a:r>
              <a:rPr lang="en-US" sz="1200" b="0" i="0" dirty="0" err="1">
                <a:solidFill>
                  <a:srgbClr val="222222"/>
                </a:solidFill>
                <a:effectLst/>
                <a:latin typeface="Courier New" charset="0"/>
              </a:rPr>
              <a:t>Nayfeh</a:t>
            </a:r>
            <a:r>
              <a:rPr lang="en-US" sz="1200" b="0" i="0" dirty="0">
                <a:solidFill>
                  <a:srgbClr val="222222"/>
                </a:solidFill>
                <a:effectLst/>
                <a:latin typeface="Courier New" charset="0"/>
              </a:rPr>
              <a:t> AS, </a:t>
            </a:r>
            <a:r>
              <a:rPr lang="en-US" sz="1200" b="0" i="0" dirty="0" err="1">
                <a:solidFill>
                  <a:srgbClr val="222222"/>
                </a:solidFill>
                <a:effectLst/>
                <a:latin typeface="Courier New" charset="0"/>
              </a:rPr>
              <a:t>Chippa</a:t>
            </a:r>
            <a:r>
              <a:rPr lang="en-US" sz="1200" b="0" i="0" dirty="0">
                <a:solidFill>
                  <a:srgbClr val="222222"/>
                </a:solidFill>
                <a:effectLst/>
                <a:latin typeface="Courier New" charset="0"/>
              </a:rPr>
              <a:t> V, Moore. Nonspecific Interstitial Pneumonitis [2020 Sep 8]</a:t>
            </a:r>
            <a:endParaRPr lang="en-US" sz="1200" dirty="0"/>
          </a:p>
        </p:txBody>
      </p:sp>
    </p:spTree>
    <p:extLst>
      <p:ext uri="{BB962C8B-B14F-4D97-AF65-F5344CB8AC3E}">
        <p14:creationId xmlns:p14="http://schemas.microsoft.com/office/powerpoint/2010/main" val="208639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steroid resistant NSIP</a:t>
            </a:r>
          </a:p>
        </p:txBody>
      </p:sp>
      <p:sp>
        <p:nvSpPr>
          <p:cNvPr id="3" name="Content Placeholder 2"/>
          <p:cNvSpPr>
            <a:spLocks noGrp="1"/>
          </p:cNvSpPr>
          <p:nvPr>
            <p:ph idx="1"/>
          </p:nvPr>
        </p:nvSpPr>
        <p:spPr/>
        <p:txBody>
          <a:bodyPr>
            <a:normAutofit lnSpcReduction="10000"/>
          </a:bodyPr>
          <a:lstStyle/>
          <a:p>
            <a:r>
              <a:rPr lang="en-US" dirty="0"/>
              <a:t>For patients with severe forms initial therapy with another immunosuppressive agent (azathioprine or cyclophosphamide) could be considered.</a:t>
            </a:r>
          </a:p>
          <a:p>
            <a:endParaRPr lang="en-US" dirty="0"/>
          </a:p>
          <a:p>
            <a:r>
              <a:rPr lang="en-US" dirty="0"/>
              <a:t>Or another suggested algorithm is administration of methylprednisolone bolus for 3 to 5 days.</a:t>
            </a:r>
          </a:p>
          <a:p>
            <a:endParaRPr lang="en-US" dirty="0"/>
          </a:p>
          <a:p>
            <a:r>
              <a:rPr lang="en-US" dirty="0"/>
              <a:t>Refractory disease despite systemic steroid and immunosuppressive agents: Consideration may be given for cyclophosphamide, rituximab, or </a:t>
            </a:r>
            <a:r>
              <a:rPr lang="en-US" dirty="0" err="1"/>
              <a:t>calcineurin</a:t>
            </a:r>
            <a:r>
              <a:rPr lang="en-US" dirty="0"/>
              <a:t> inhibitors.</a:t>
            </a:r>
          </a:p>
        </p:txBody>
      </p:sp>
      <p:sp>
        <p:nvSpPr>
          <p:cNvPr id="6" name="Rectangle 5"/>
          <p:cNvSpPr/>
          <p:nvPr/>
        </p:nvSpPr>
        <p:spPr>
          <a:xfrm>
            <a:off x="8993280" y="6450990"/>
            <a:ext cx="3149004" cy="369332"/>
          </a:xfrm>
          <a:prstGeom prst="rect">
            <a:avLst/>
          </a:prstGeom>
        </p:spPr>
        <p:txBody>
          <a:bodyPr wrap="none">
            <a:spAutoFit/>
          </a:bodyPr>
          <a:lstStyle/>
          <a:p>
            <a:r>
              <a:rPr lang="hu-HU" dirty="0" err="1"/>
              <a:t>Respirology</a:t>
            </a:r>
            <a:r>
              <a:rPr lang="hu-HU" dirty="0"/>
              <a:t> (2016) 21, 259–268</a:t>
            </a:r>
            <a:endParaRPr lang="en-US" dirty="0"/>
          </a:p>
        </p:txBody>
      </p:sp>
    </p:spTree>
    <p:extLst>
      <p:ext uri="{BB962C8B-B14F-4D97-AF65-F5344CB8AC3E}">
        <p14:creationId xmlns:p14="http://schemas.microsoft.com/office/powerpoint/2010/main" val="165675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continued</a:t>
            </a:r>
          </a:p>
        </p:txBody>
      </p:sp>
      <p:sp>
        <p:nvSpPr>
          <p:cNvPr id="3" name="Content Placeholder 2"/>
          <p:cNvSpPr>
            <a:spLocks noGrp="1"/>
          </p:cNvSpPr>
          <p:nvPr>
            <p:ph idx="4294967295"/>
          </p:nvPr>
        </p:nvSpPr>
        <p:spPr>
          <a:xfrm>
            <a:off x="0" y="1825625"/>
            <a:ext cx="10515600" cy="4351338"/>
          </a:xfrm>
        </p:spPr>
        <p:txBody>
          <a:bodyPr/>
          <a:lstStyle/>
          <a:p>
            <a:r>
              <a:rPr lang="en-US" dirty="0"/>
              <a:t>Admitted for Solumedrol bolus ( 1 gr for 3 days) then discharged on Prednisone 60 mg and Imuran 50 mg BID.</a:t>
            </a:r>
          </a:p>
          <a:p>
            <a:endParaRPr lang="en-US" dirty="0"/>
          </a:p>
          <a:p>
            <a:r>
              <a:rPr lang="en-US" dirty="0"/>
              <a:t>Follow up after 3 months = no clinical deterioration, no change in PFTs and same CT images.</a:t>
            </a:r>
          </a:p>
          <a:p>
            <a:endParaRPr lang="en-US" dirty="0"/>
          </a:p>
          <a:p>
            <a:r>
              <a:rPr lang="en-US" dirty="0"/>
              <a:t>What’s next ?</a:t>
            </a:r>
          </a:p>
        </p:txBody>
      </p:sp>
    </p:spTree>
    <p:extLst>
      <p:ext uri="{BB962C8B-B14F-4D97-AF65-F5344CB8AC3E}">
        <p14:creationId xmlns:p14="http://schemas.microsoft.com/office/powerpoint/2010/main" val="170563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Q4. How to manage this patient?</a:t>
            </a:r>
          </a:p>
        </p:txBody>
      </p:sp>
      <p:sp>
        <p:nvSpPr>
          <p:cNvPr id="4" name="Content Placeholder 3"/>
          <p:cNvSpPr>
            <a:spLocks noGrp="1"/>
          </p:cNvSpPr>
          <p:nvPr>
            <p:ph idx="1"/>
          </p:nvPr>
        </p:nvSpPr>
        <p:spPr/>
        <p:txBody>
          <a:bodyPr/>
          <a:lstStyle/>
          <a:p>
            <a:r>
              <a:rPr lang="en-US" dirty="0"/>
              <a:t>1. Change to another immunosuppressor</a:t>
            </a:r>
          </a:p>
          <a:p>
            <a:r>
              <a:rPr lang="en-US" dirty="0"/>
              <a:t>2. Search for other causes of non improvement ( PE, heart failure </a:t>
            </a:r>
            <a:r>
              <a:rPr lang="mr-IN" dirty="0"/>
              <a:t>…</a:t>
            </a:r>
            <a:r>
              <a:rPr lang="en-US" dirty="0"/>
              <a:t>)</a:t>
            </a:r>
          </a:p>
          <a:p>
            <a:r>
              <a:rPr lang="en-US" dirty="0"/>
              <a:t>3. Question the diagnosis</a:t>
            </a:r>
          </a:p>
          <a:p>
            <a:r>
              <a:rPr lang="en-US" dirty="0"/>
              <a:t>4. Add bronchodilators</a:t>
            </a:r>
          </a:p>
        </p:txBody>
      </p:sp>
    </p:spTree>
    <p:extLst>
      <p:ext uri="{BB962C8B-B14F-4D97-AF65-F5344CB8AC3E}">
        <p14:creationId xmlns:p14="http://schemas.microsoft.com/office/powerpoint/2010/main" val="7395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continued</a:t>
            </a:r>
          </a:p>
        </p:txBody>
      </p:sp>
      <p:sp>
        <p:nvSpPr>
          <p:cNvPr id="3" name="Content Placeholder 2"/>
          <p:cNvSpPr>
            <a:spLocks noGrp="1"/>
          </p:cNvSpPr>
          <p:nvPr>
            <p:ph idx="4294967295"/>
          </p:nvPr>
        </p:nvSpPr>
        <p:spPr>
          <a:xfrm>
            <a:off x="0" y="1825625"/>
            <a:ext cx="10515600" cy="4351338"/>
          </a:xfrm>
        </p:spPr>
        <p:txBody>
          <a:bodyPr/>
          <a:lstStyle/>
          <a:p>
            <a:endParaRPr lang="en-US" dirty="0"/>
          </a:p>
          <a:p>
            <a:r>
              <a:rPr lang="en-US" dirty="0"/>
              <a:t>Review of the lung biopsy by another pathologist.</a:t>
            </a:r>
          </a:p>
          <a:p>
            <a:endParaRPr lang="en-US" dirty="0"/>
          </a:p>
          <a:p>
            <a:endParaRPr lang="en-US" dirty="0"/>
          </a:p>
          <a:p>
            <a:endParaRPr lang="en-US" dirty="0"/>
          </a:p>
          <a:p>
            <a:r>
              <a:rPr lang="en-US" dirty="0"/>
              <a:t>A diagnosis of Desquamative Interstitial Pneumonia was raised.</a:t>
            </a:r>
          </a:p>
          <a:p>
            <a:endParaRPr lang="en-US" dirty="0"/>
          </a:p>
        </p:txBody>
      </p:sp>
    </p:spTree>
    <p:extLst>
      <p:ext uri="{BB962C8B-B14F-4D97-AF65-F5344CB8AC3E}">
        <p14:creationId xmlns:p14="http://schemas.microsoft.com/office/powerpoint/2010/main" val="99565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DIP</a:t>
            </a:r>
          </a:p>
        </p:txBody>
      </p:sp>
      <p:sp>
        <p:nvSpPr>
          <p:cNvPr id="3" name="Content Placeholder 2"/>
          <p:cNvSpPr>
            <a:spLocks noGrp="1"/>
          </p:cNvSpPr>
          <p:nvPr>
            <p:ph idx="1"/>
          </p:nvPr>
        </p:nvSpPr>
        <p:spPr/>
        <p:txBody>
          <a:bodyPr>
            <a:normAutofit lnSpcReduction="10000"/>
          </a:bodyPr>
          <a:lstStyle/>
          <a:p>
            <a:r>
              <a:rPr lang="en-US" dirty="0"/>
              <a:t>Desquamative interstitial pneumonia is a rare form of ILD. </a:t>
            </a:r>
          </a:p>
          <a:p>
            <a:endParaRPr lang="en-US" dirty="0"/>
          </a:p>
          <a:p>
            <a:r>
              <a:rPr lang="en-US" dirty="0"/>
              <a:t>It is male predominant and mostly associated with smoking.</a:t>
            </a:r>
          </a:p>
          <a:p>
            <a:endParaRPr lang="en-US" dirty="0"/>
          </a:p>
          <a:p>
            <a:r>
              <a:rPr lang="en-US" dirty="0"/>
              <a:t>DIP is typically characterized by the presence of bilateral ground-glass opacities located in the basal parts of the lung (seen in 92% of patients) and associated with fine reticulation.</a:t>
            </a:r>
          </a:p>
          <a:p>
            <a:endParaRPr lang="en-US" dirty="0"/>
          </a:p>
          <a:p>
            <a:r>
              <a:rPr lang="en-US" dirty="0"/>
              <a:t>In untreated patients, 22% improved over a course of 6.8 years, 15% were stable and 62% worsened.</a:t>
            </a:r>
          </a:p>
        </p:txBody>
      </p:sp>
      <p:sp>
        <p:nvSpPr>
          <p:cNvPr id="4" name="Rectangle 3"/>
          <p:cNvSpPr/>
          <p:nvPr/>
        </p:nvSpPr>
        <p:spPr>
          <a:xfrm>
            <a:off x="5148197" y="6537959"/>
            <a:ext cx="7114777" cy="276999"/>
          </a:xfrm>
          <a:prstGeom prst="rect">
            <a:avLst/>
          </a:prstGeom>
        </p:spPr>
        <p:txBody>
          <a:bodyPr wrap="square">
            <a:spAutoFit/>
          </a:bodyPr>
          <a:lstStyle/>
          <a:p>
            <a:r>
              <a:rPr lang="en-US" sz="1200" dirty="0"/>
              <a:t>Desquamative interstitial pneumonia: a systematic review of its features and outcomes. </a:t>
            </a:r>
            <a:r>
              <a:rPr lang="en-US" sz="1200" dirty="0" err="1"/>
              <a:t>Eur</a:t>
            </a:r>
            <a:r>
              <a:rPr lang="en-US" sz="1200" dirty="0"/>
              <a:t> </a:t>
            </a:r>
            <a:r>
              <a:rPr lang="en-US" sz="1200" dirty="0" err="1"/>
              <a:t>Respir</a:t>
            </a:r>
            <a:r>
              <a:rPr lang="en-US" sz="1200" dirty="0"/>
              <a:t> Rev 2020; </a:t>
            </a:r>
          </a:p>
        </p:txBody>
      </p:sp>
    </p:spTree>
    <p:extLst>
      <p:ext uri="{BB962C8B-B14F-4D97-AF65-F5344CB8AC3E}">
        <p14:creationId xmlns:p14="http://schemas.microsoft.com/office/powerpoint/2010/main" val="5282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759"/>
            <a:ext cx="10515600" cy="1087569"/>
          </a:xfrm>
        </p:spPr>
        <p:txBody>
          <a:bodyPr/>
          <a:lstStyle/>
          <a:p>
            <a:r>
              <a:rPr lang="en-US"/>
              <a:t>Typical CT Scan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26810"/>
            <a:ext cx="10515600" cy="5518040"/>
          </a:xfrm>
        </p:spPr>
      </p:pic>
      <p:sp>
        <p:nvSpPr>
          <p:cNvPr id="5" name="Rectangle 4"/>
          <p:cNvSpPr/>
          <p:nvPr/>
        </p:nvSpPr>
        <p:spPr>
          <a:xfrm>
            <a:off x="5148197" y="6537959"/>
            <a:ext cx="7114777" cy="276999"/>
          </a:xfrm>
          <a:prstGeom prst="rect">
            <a:avLst/>
          </a:prstGeom>
        </p:spPr>
        <p:txBody>
          <a:bodyPr wrap="square">
            <a:spAutoFit/>
          </a:bodyPr>
          <a:lstStyle/>
          <a:p>
            <a:r>
              <a:rPr lang="en-US" sz="1200" dirty="0"/>
              <a:t>Desquamative interstitial pneumonia: a systematic review of its features and outcomes. </a:t>
            </a:r>
            <a:r>
              <a:rPr lang="en-US" sz="1200" dirty="0" err="1"/>
              <a:t>Eur</a:t>
            </a:r>
            <a:r>
              <a:rPr lang="en-US" sz="1200" dirty="0"/>
              <a:t> </a:t>
            </a:r>
            <a:r>
              <a:rPr lang="en-US" sz="1200" dirty="0" err="1"/>
              <a:t>Respir</a:t>
            </a:r>
            <a:r>
              <a:rPr lang="en-US" sz="1200" dirty="0"/>
              <a:t> Rev 2020; </a:t>
            </a:r>
          </a:p>
        </p:txBody>
      </p:sp>
    </p:spTree>
    <p:extLst>
      <p:ext uri="{BB962C8B-B14F-4D97-AF65-F5344CB8AC3E}">
        <p14:creationId xmlns:p14="http://schemas.microsoft.com/office/powerpoint/2010/main" val="13630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for DIP</a:t>
            </a:r>
          </a:p>
        </p:txBody>
      </p:sp>
      <p:sp>
        <p:nvSpPr>
          <p:cNvPr id="3" name="Content Placeholder 2"/>
          <p:cNvSpPr>
            <a:spLocks noGrp="1"/>
          </p:cNvSpPr>
          <p:nvPr>
            <p:ph idx="1"/>
          </p:nvPr>
        </p:nvSpPr>
        <p:spPr/>
        <p:txBody>
          <a:bodyPr>
            <a:normAutofit fontScale="92500"/>
          </a:bodyPr>
          <a:lstStyle/>
          <a:p>
            <a:r>
              <a:rPr lang="en-US" dirty="0"/>
              <a:t>Initial steroid treatment consists of 40‑60 mg/day for 6 weeks, followed by tapering and cessation of the treatment within 6-9 months.</a:t>
            </a:r>
          </a:p>
          <a:p>
            <a:endParaRPr lang="en-US" dirty="0"/>
          </a:p>
          <a:p>
            <a:r>
              <a:rPr lang="en-US" dirty="0"/>
              <a:t>Macrolides are an option in steroid-refractory cases, many cases where no response was obtained after initiation of oral steroids, clinical and radiological improvement was observed at one month after reduction of the steroid dose and addition of clarithromycin.</a:t>
            </a:r>
          </a:p>
          <a:p>
            <a:endParaRPr lang="en-US" dirty="0"/>
          </a:p>
          <a:p>
            <a:r>
              <a:rPr lang="en-US" dirty="0"/>
              <a:t>Data on cytotoxic and immunosuppressive agents for treating DIP are inconclusive. Some positive reports on azathioprine and methotrexate.</a:t>
            </a:r>
          </a:p>
        </p:txBody>
      </p:sp>
      <p:sp>
        <p:nvSpPr>
          <p:cNvPr id="4" name="Rectangle 3"/>
          <p:cNvSpPr/>
          <p:nvPr/>
        </p:nvSpPr>
        <p:spPr>
          <a:xfrm>
            <a:off x="7475082" y="6450990"/>
            <a:ext cx="4705199" cy="307777"/>
          </a:xfrm>
          <a:prstGeom prst="rect">
            <a:avLst/>
          </a:prstGeom>
        </p:spPr>
        <p:txBody>
          <a:bodyPr wrap="none">
            <a:spAutoFit/>
          </a:bodyPr>
          <a:lstStyle/>
          <a:p>
            <a:r>
              <a:rPr lang="en-US" sz="1400" dirty="0"/>
              <a:t>DIKEN et al: DESQUAMATIVE INTERSTITIAL PNEUMONIA, 2017</a:t>
            </a:r>
          </a:p>
        </p:txBody>
      </p:sp>
    </p:spTree>
    <p:extLst>
      <p:ext uri="{BB962C8B-B14F-4D97-AF65-F5344CB8AC3E}">
        <p14:creationId xmlns:p14="http://schemas.microsoft.com/office/powerpoint/2010/main" val="128757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presentation</a:t>
            </a:r>
          </a:p>
        </p:txBody>
      </p:sp>
      <p:sp>
        <p:nvSpPr>
          <p:cNvPr id="3" name="Content Placeholder 2"/>
          <p:cNvSpPr>
            <a:spLocks noGrp="1"/>
          </p:cNvSpPr>
          <p:nvPr>
            <p:ph idx="4294967295"/>
          </p:nvPr>
        </p:nvSpPr>
        <p:spPr>
          <a:xfrm>
            <a:off x="0" y="1825625"/>
            <a:ext cx="10515600" cy="4351338"/>
          </a:xfrm>
        </p:spPr>
        <p:txBody>
          <a:bodyPr>
            <a:normAutofit lnSpcReduction="10000"/>
          </a:bodyPr>
          <a:lstStyle/>
          <a:p>
            <a:r>
              <a:rPr lang="en-US" dirty="0"/>
              <a:t>A 32 y.o male, smoker 1 pack per day, obese BMI 32 seen for the first time in August 2019.</a:t>
            </a:r>
          </a:p>
          <a:p>
            <a:endParaRPr lang="en-US" dirty="0"/>
          </a:p>
          <a:p>
            <a:r>
              <a:rPr lang="en-US" dirty="0"/>
              <a:t>He was diagnosed 3 months ago with Hypersensitivity Pneumonitis and put on Prednisone 50 mg/d, Bactrim , Salmeterol/Fluticasone and </a:t>
            </a:r>
            <a:r>
              <a:rPr lang="en-US" dirty="0" err="1"/>
              <a:t>Atrovent</a:t>
            </a:r>
            <a:r>
              <a:rPr lang="en-US" dirty="0"/>
              <a:t> PRN.</a:t>
            </a:r>
          </a:p>
          <a:p>
            <a:endParaRPr lang="en-US" dirty="0"/>
          </a:p>
          <a:p>
            <a:r>
              <a:rPr lang="en-US" dirty="0"/>
              <a:t>PFTs : FVC and FEV1 60% predicted, TLC normal with DLCO 41%</a:t>
            </a:r>
          </a:p>
          <a:p>
            <a:endParaRPr lang="en-US" dirty="0"/>
          </a:p>
          <a:p>
            <a:r>
              <a:rPr lang="en-US" dirty="0"/>
              <a:t>CT Scan </a:t>
            </a:r>
          </a:p>
          <a:p>
            <a:endParaRPr lang="en-US" dirty="0"/>
          </a:p>
          <a:p>
            <a:endParaRPr lang="en-US" dirty="0"/>
          </a:p>
        </p:txBody>
      </p:sp>
    </p:spTree>
    <p:extLst>
      <p:ext uri="{BB962C8B-B14F-4D97-AF65-F5344CB8AC3E}">
        <p14:creationId xmlns:p14="http://schemas.microsoft.com/office/powerpoint/2010/main" val="71707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Macrolides in ILD</a:t>
            </a:r>
          </a:p>
        </p:txBody>
      </p:sp>
      <p:sp>
        <p:nvSpPr>
          <p:cNvPr id="3" name="Content Placeholder 2"/>
          <p:cNvSpPr>
            <a:spLocks noGrp="1"/>
          </p:cNvSpPr>
          <p:nvPr>
            <p:ph idx="1"/>
          </p:nvPr>
        </p:nvSpPr>
        <p:spPr/>
        <p:txBody>
          <a:bodyPr>
            <a:normAutofit fontScale="92500" lnSpcReduction="20000"/>
          </a:bodyPr>
          <a:lstStyle/>
          <a:p>
            <a:r>
              <a:rPr lang="en-US" dirty="0"/>
              <a:t>Effect on autophagy and clearance of cellular protein aggregates.</a:t>
            </a:r>
          </a:p>
          <a:p>
            <a:endParaRPr lang="en-US" dirty="0"/>
          </a:p>
          <a:p>
            <a:r>
              <a:rPr lang="en-US" dirty="0"/>
              <a:t>Another described effect on lipid metabolism and surfactant homeostasis.</a:t>
            </a:r>
          </a:p>
          <a:p>
            <a:endParaRPr lang="en-US" dirty="0"/>
          </a:p>
          <a:p>
            <a:r>
              <a:rPr lang="en-US" dirty="0"/>
              <a:t>Another possible effect on lung microbiota.</a:t>
            </a:r>
          </a:p>
          <a:p>
            <a:endParaRPr lang="en-US" dirty="0"/>
          </a:p>
          <a:p>
            <a:r>
              <a:rPr lang="en-US" dirty="0"/>
              <a:t>Studies on Macrolides and ILD are limited.</a:t>
            </a:r>
          </a:p>
          <a:p>
            <a:endParaRPr lang="en-US" dirty="0"/>
          </a:p>
          <a:p>
            <a:r>
              <a:rPr lang="en-US" dirty="0"/>
              <a:t>A few Case reports were published highlighting the effect of Clarithromycin on DIP cases that were resistant to steroids with rapid and maintained effect.</a:t>
            </a:r>
          </a:p>
          <a:p>
            <a:endParaRPr lang="en-US" dirty="0"/>
          </a:p>
        </p:txBody>
      </p:sp>
      <p:sp>
        <p:nvSpPr>
          <p:cNvPr id="4" name="Rectangle 3"/>
          <p:cNvSpPr/>
          <p:nvPr/>
        </p:nvSpPr>
        <p:spPr>
          <a:xfrm>
            <a:off x="8680205" y="6200470"/>
            <a:ext cx="3500125" cy="276999"/>
          </a:xfrm>
          <a:prstGeom prst="rect">
            <a:avLst/>
          </a:prstGeom>
        </p:spPr>
        <p:txBody>
          <a:bodyPr wrap="none">
            <a:spAutoFit/>
          </a:bodyPr>
          <a:lstStyle/>
          <a:p>
            <a:r>
              <a:rPr lang="en-US" sz="1200" dirty="0">
                <a:solidFill>
                  <a:srgbClr val="000000"/>
                </a:solidFill>
                <a:latin typeface="Helvetica Neue" charset="0"/>
              </a:rPr>
              <a:t>European Respiratory Review 2017 26: 170082; </a:t>
            </a:r>
            <a:endParaRPr lang="en-US" sz="1200" dirty="0"/>
          </a:p>
        </p:txBody>
      </p:sp>
      <p:sp>
        <p:nvSpPr>
          <p:cNvPr id="9" name="Rectangle 8"/>
          <p:cNvSpPr/>
          <p:nvPr/>
        </p:nvSpPr>
        <p:spPr>
          <a:xfrm>
            <a:off x="8680205" y="6500976"/>
            <a:ext cx="6096000" cy="276999"/>
          </a:xfrm>
          <a:prstGeom prst="rect">
            <a:avLst/>
          </a:prstGeom>
        </p:spPr>
        <p:txBody>
          <a:bodyPr>
            <a:spAutoFit/>
          </a:bodyPr>
          <a:lstStyle/>
          <a:p>
            <a:r>
              <a:rPr lang="en-US" sz="1200" dirty="0"/>
              <a:t>Alexey </a:t>
            </a:r>
            <a:r>
              <a:rPr lang="en-US" sz="1200" dirty="0" err="1"/>
              <a:t>Knyazhitskiy</a:t>
            </a:r>
            <a:r>
              <a:rPr lang="en-US" sz="1200" dirty="0"/>
              <a:t>, Chest 2008</a:t>
            </a:r>
          </a:p>
        </p:txBody>
      </p:sp>
    </p:spTree>
    <p:extLst>
      <p:ext uri="{BB962C8B-B14F-4D97-AF65-F5344CB8AC3E}">
        <p14:creationId xmlns:p14="http://schemas.microsoft.com/office/powerpoint/2010/main" val="118840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continued</a:t>
            </a:r>
          </a:p>
        </p:txBody>
      </p:sp>
      <p:sp>
        <p:nvSpPr>
          <p:cNvPr id="3" name="Content Placeholder 2"/>
          <p:cNvSpPr>
            <a:spLocks noGrp="1"/>
          </p:cNvSpPr>
          <p:nvPr>
            <p:ph idx="4294967295"/>
          </p:nvPr>
        </p:nvSpPr>
        <p:spPr>
          <a:xfrm>
            <a:off x="0" y="1825625"/>
            <a:ext cx="10515600" cy="4351338"/>
          </a:xfrm>
        </p:spPr>
        <p:txBody>
          <a:bodyPr>
            <a:normAutofit fontScale="77500" lnSpcReduction="20000"/>
          </a:bodyPr>
          <a:lstStyle/>
          <a:p>
            <a:endParaRPr lang="en-US" dirty="0"/>
          </a:p>
          <a:p>
            <a:r>
              <a:rPr lang="en-US" dirty="0"/>
              <a:t>The patient was kept on Imuran and Steroids tapered to 2.5 mg and clarithromycin was added to his medications.</a:t>
            </a:r>
          </a:p>
          <a:p>
            <a:endParaRPr lang="en-US" dirty="0"/>
          </a:p>
          <a:p>
            <a:r>
              <a:rPr lang="en-US" dirty="0"/>
              <a:t>He finally quit smoking.</a:t>
            </a:r>
          </a:p>
          <a:p>
            <a:endParaRPr lang="en-US" dirty="0"/>
          </a:p>
          <a:p>
            <a:r>
              <a:rPr lang="en-US" dirty="0"/>
              <a:t>Follow up 3 months later </a:t>
            </a:r>
          </a:p>
          <a:p>
            <a:endParaRPr lang="en-US" dirty="0"/>
          </a:p>
          <a:p>
            <a:endParaRPr lang="en-US" dirty="0"/>
          </a:p>
          <a:p>
            <a:r>
              <a:rPr lang="en-US" dirty="0"/>
              <a:t>PFTs FVC, FEV1 and FVC improved by 30% , DLCO 60%.</a:t>
            </a:r>
          </a:p>
          <a:p>
            <a:endParaRPr lang="en-US" dirty="0"/>
          </a:p>
          <a:p>
            <a:r>
              <a:rPr lang="en-US" dirty="0"/>
              <a:t>CT Scan </a:t>
            </a:r>
          </a:p>
        </p:txBody>
      </p:sp>
    </p:spTree>
    <p:extLst>
      <p:ext uri="{BB962C8B-B14F-4D97-AF65-F5344CB8AC3E}">
        <p14:creationId xmlns:p14="http://schemas.microsoft.com/office/powerpoint/2010/main" val="144096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CT follow up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 y="1690688"/>
            <a:ext cx="6094086" cy="51673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975" y="1690688"/>
            <a:ext cx="6151111" cy="5167312"/>
          </a:xfrm>
          <a:prstGeom prst="rect">
            <a:avLst/>
          </a:prstGeom>
        </p:spPr>
      </p:pic>
    </p:spTree>
    <p:extLst>
      <p:ext uri="{BB962C8B-B14F-4D97-AF65-F5344CB8AC3E}">
        <p14:creationId xmlns:p14="http://schemas.microsoft.com/office/powerpoint/2010/main" val="192849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CT follow up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8"/>
            <a:ext cx="6601216" cy="51673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930" y="1690688"/>
            <a:ext cx="6300070" cy="5167312"/>
          </a:xfrm>
          <a:prstGeom prst="rect">
            <a:avLst/>
          </a:prstGeom>
        </p:spPr>
      </p:pic>
    </p:spTree>
    <p:extLst>
      <p:ext uri="{BB962C8B-B14F-4D97-AF65-F5344CB8AC3E}">
        <p14:creationId xmlns:p14="http://schemas.microsoft.com/office/powerpoint/2010/main" val="171365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 y="3004855"/>
            <a:ext cx="6601216" cy="38454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961" y="3012510"/>
            <a:ext cx="6300070" cy="38454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789"/>
            <a:ext cx="5891930" cy="35309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930" y="0"/>
            <a:ext cx="6519101" cy="3530948"/>
          </a:xfrm>
          <a:prstGeom prst="rect">
            <a:avLst/>
          </a:prstGeom>
        </p:spPr>
      </p:pic>
      <p:sp>
        <p:nvSpPr>
          <p:cNvPr id="10" name="TextBox 9"/>
          <p:cNvSpPr txBox="1"/>
          <p:nvPr/>
        </p:nvSpPr>
        <p:spPr>
          <a:xfrm>
            <a:off x="275573" y="187890"/>
            <a:ext cx="1722560" cy="369332"/>
          </a:xfrm>
          <a:prstGeom prst="rect">
            <a:avLst/>
          </a:prstGeom>
          <a:noFill/>
        </p:spPr>
        <p:txBody>
          <a:bodyPr wrap="square" rtlCol="0">
            <a:spAutoFit/>
          </a:bodyPr>
          <a:lstStyle/>
          <a:p>
            <a:r>
              <a:rPr lang="en-US" b="1" dirty="0">
                <a:solidFill>
                  <a:srgbClr val="FF0000"/>
                </a:solidFill>
              </a:rPr>
              <a:t>BEFORE</a:t>
            </a:r>
          </a:p>
        </p:txBody>
      </p:sp>
      <p:sp>
        <p:nvSpPr>
          <p:cNvPr id="11" name="TextBox 10"/>
          <p:cNvSpPr txBox="1"/>
          <p:nvPr/>
        </p:nvSpPr>
        <p:spPr>
          <a:xfrm>
            <a:off x="5948233" y="69357"/>
            <a:ext cx="1722560" cy="369332"/>
          </a:xfrm>
          <a:prstGeom prst="rect">
            <a:avLst/>
          </a:prstGeom>
          <a:noFill/>
        </p:spPr>
        <p:txBody>
          <a:bodyPr wrap="square" rtlCol="0">
            <a:spAutoFit/>
          </a:bodyPr>
          <a:lstStyle/>
          <a:p>
            <a:r>
              <a:rPr lang="en-US" b="1" dirty="0">
                <a:solidFill>
                  <a:srgbClr val="FF0000"/>
                </a:solidFill>
              </a:rPr>
              <a:t>BEFORE</a:t>
            </a:r>
          </a:p>
        </p:txBody>
      </p:sp>
      <p:sp>
        <p:nvSpPr>
          <p:cNvPr id="12" name="TextBox 11"/>
          <p:cNvSpPr txBox="1"/>
          <p:nvPr/>
        </p:nvSpPr>
        <p:spPr>
          <a:xfrm>
            <a:off x="-29226" y="3828554"/>
            <a:ext cx="1722560" cy="369332"/>
          </a:xfrm>
          <a:prstGeom prst="rect">
            <a:avLst/>
          </a:prstGeom>
          <a:noFill/>
        </p:spPr>
        <p:txBody>
          <a:bodyPr wrap="square" rtlCol="0">
            <a:spAutoFit/>
          </a:bodyPr>
          <a:lstStyle/>
          <a:p>
            <a:r>
              <a:rPr lang="en-US" b="1">
                <a:solidFill>
                  <a:srgbClr val="FF0000"/>
                </a:solidFill>
              </a:rPr>
              <a:t>AFTER</a:t>
            </a:r>
            <a:endParaRPr lang="en-US" b="1" dirty="0">
              <a:solidFill>
                <a:srgbClr val="FF0000"/>
              </a:solidFill>
            </a:endParaRPr>
          </a:p>
        </p:txBody>
      </p:sp>
      <p:sp>
        <p:nvSpPr>
          <p:cNvPr id="13" name="TextBox 12"/>
          <p:cNvSpPr txBox="1"/>
          <p:nvPr/>
        </p:nvSpPr>
        <p:spPr>
          <a:xfrm>
            <a:off x="6110961" y="3643888"/>
            <a:ext cx="1722560" cy="369332"/>
          </a:xfrm>
          <a:prstGeom prst="rect">
            <a:avLst/>
          </a:prstGeom>
          <a:noFill/>
        </p:spPr>
        <p:txBody>
          <a:bodyPr wrap="square" rtlCol="0">
            <a:spAutoFit/>
          </a:bodyPr>
          <a:lstStyle/>
          <a:p>
            <a:r>
              <a:rPr lang="en-US" b="1">
                <a:solidFill>
                  <a:srgbClr val="FF0000"/>
                </a:solidFill>
              </a:rPr>
              <a:t>AFTER</a:t>
            </a:r>
            <a:endParaRPr lang="en-US" b="1" dirty="0">
              <a:solidFill>
                <a:srgbClr val="FF0000"/>
              </a:solidFill>
            </a:endParaRPr>
          </a:p>
        </p:txBody>
      </p:sp>
    </p:spTree>
    <p:extLst>
      <p:ext uri="{BB962C8B-B14F-4D97-AF65-F5344CB8AC3E}">
        <p14:creationId xmlns:p14="http://schemas.microsoft.com/office/powerpoint/2010/main" val="52958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you see is not always what is there!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318" y="1690688"/>
            <a:ext cx="7620000" cy="5080000"/>
          </a:xfrm>
          <a:prstGeom prst="rect">
            <a:avLst/>
          </a:prstGeom>
        </p:spPr>
      </p:pic>
    </p:spTree>
    <p:extLst>
      <p:ext uri="{BB962C8B-B14F-4D97-AF65-F5344CB8AC3E}">
        <p14:creationId xmlns:p14="http://schemas.microsoft.com/office/powerpoint/2010/main" val="102755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1"/>
            <a:ext cx="10515600" cy="1325563"/>
          </a:xfrm>
        </p:spPr>
        <p:txBody>
          <a:bodyPr/>
          <a:lstStyle/>
          <a:p>
            <a:r>
              <a:rPr lang="en-US" dirty="0"/>
              <a:t>Chest CT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77446"/>
            <a:ext cx="6100174" cy="568055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977" y="1177446"/>
            <a:ext cx="6668021" cy="5680554"/>
          </a:xfrm>
          <a:prstGeom prst="rect">
            <a:avLst/>
          </a:prstGeom>
        </p:spPr>
      </p:pic>
    </p:spTree>
    <p:extLst>
      <p:ext uri="{BB962C8B-B14F-4D97-AF65-F5344CB8AC3E}">
        <p14:creationId xmlns:p14="http://schemas.microsoft.com/office/powerpoint/2010/main" val="97282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37318"/>
            <a:ext cx="5987441" cy="54206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64" y="1437318"/>
            <a:ext cx="6784236" cy="5420681"/>
          </a:xfrm>
          <a:prstGeom prst="rect">
            <a:avLst/>
          </a:prstGeom>
        </p:spPr>
      </p:pic>
    </p:spTree>
    <p:extLst>
      <p:ext uri="{BB962C8B-B14F-4D97-AF65-F5344CB8AC3E}">
        <p14:creationId xmlns:p14="http://schemas.microsoft.com/office/powerpoint/2010/main" val="18012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8483"/>
            <a:ext cx="10515600" cy="1325563"/>
          </a:xfrm>
        </p:spPr>
        <p:txBody>
          <a:bodyPr/>
          <a:lstStyle/>
          <a:p>
            <a:r>
              <a:rPr lang="en-US" dirty="0"/>
              <a:t>			Q1. What to do next?</a:t>
            </a:r>
          </a:p>
        </p:txBody>
      </p:sp>
      <p:sp>
        <p:nvSpPr>
          <p:cNvPr id="4" name="TextBox 3"/>
          <p:cNvSpPr txBox="1"/>
          <p:nvPr/>
        </p:nvSpPr>
        <p:spPr>
          <a:xfrm>
            <a:off x="1590805" y="2567836"/>
            <a:ext cx="7553195" cy="2677656"/>
          </a:xfrm>
          <a:prstGeom prst="rect">
            <a:avLst/>
          </a:prstGeom>
          <a:noFill/>
        </p:spPr>
        <p:txBody>
          <a:bodyPr wrap="square" rtlCol="0">
            <a:spAutoFit/>
          </a:bodyPr>
          <a:lstStyle/>
          <a:p>
            <a:pPr marL="342900" indent="-342900">
              <a:buAutoNum type="arabicPeriod"/>
            </a:pPr>
            <a:r>
              <a:rPr lang="en-US" sz="2400" dirty="0"/>
              <a:t>Increase steroids to 1 mg/kg</a:t>
            </a:r>
          </a:p>
          <a:p>
            <a:pPr marL="342900" indent="-342900">
              <a:buAutoNum type="arabicPeriod"/>
            </a:pPr>
            <a:endParaRPr lang="en-US" sz="2400" dirty="0"/>
          </a:p>
          <a:p>
            <a:pPr marL="342900" indent="-342900">
              <a:buAutoNum type="arabicPeriod"/>
            </a:pPr>
            <a:r>
              <a:rPr lang="en-US" sz="2400" dirty="0"/>
              <a:t>Taper down steroids and work up for other diagnosis</a:t>
            </a:r>
          </a:p>
          <a:p>
            <a:pPr marL="342900" indent="-342900">
              <a:buAutoNum type="arabicPeriod"/>
            </a:pPr>
            <a:endParaRPr lang="en-US" sz="2400" dirty="0"/>
          </a:p>
          <a:p>
            <a:pPr marL="342900" indent="-342900">
              <a:buAutoNum type="arabicPeriod"/>
            </a:pPr>
            <a:r>
              <a:rPr lang="en-US" sz="2400" dirty="0"/>
              <a:t>Lung biopsy</a:t>
            </a:r>
          </a:p>
          <a:p>
            <a:pPr marL="342900" indent="-342900">
              <a:buAutoNum type="arabicPeriod"/>
            </a:pPr>
            <a:endParaRPr lang="en-US" sz="2400" dirty="0"/>
          </a:p>
          <a:p>
            <a:pPr marL="342900" indent="-342900">
              <a:buAutoNum type="arabicPeriod"/>
            </a:pPr>
            <a:r>
              <a:rPr lang="en-US" sz="2400" dirty="0"/>
              <a:t>Add another immunosuppressive medication to steroids.</a:t>
            </a:r>
          </a:p>
        </p:txBody>
      </p:sp>
    </p:spTree>
    <p:extLst>
      <p:ext uri="{BB962C8B-B14F-4D97-AF65-F5344CB8AC3E}">
        <p14:creationId xmlns:p14="http://schemas.microsoft.com/office/powerpoint/2010/main" val="14763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continued</a:t>
            </a:r>
          </a:p>
        </p:txBody>
      </p:sp>
      <p:sp>
        <p:nvSpPr>
          <p:cNvPr id="3" name="Content Placeholder 2"/>
          <p:cNvSpPr>
            <a:spLocks noGrp="1"/>
          </p:cNvSpPr>
          <p:nvPr>
            <p:ph idx="4294967295"/>
          </p:nvPr>
        </p:nvSpPr>
        <p:spPr>
          <a:xfrm>
            <a:off x="0" y="1825625"/>
            <a:ext cx="10515600" cy="4351338"/>
          </a:xfrm>
        </p:spPr>
        <p:txBody>
          <a:bodyPr/>
          <a:lstStyle/>
          <a:p>
            <a:r>
              <a:rPr lang="en-US" dirty="0"/>
              <a:t>Auto Immune Workup came back negative </a:t>
            </a:r>
          </a:p>
          <a:p>
            <a:endParaRPr lang="en-US" dirty="0"/>
          </a:p>
          <a:p>
            <a:r>
              <a:rPr lang="en-US" dirty="0"/>
              <a:t>Taper down steroids and do bronchoscopy with BAL.</a:t>
            </a:r>
          </a:p>
          <a:p>
            <a:endParaRPr lang="en-US" dirty="0"/>
          </a:p>
          <a:p>
            <a:r>
              <a:rPr lang="en-US" dirty="0"/>
              <a:t>Bronchoscopy studies and cultures came back negative, BAL 20% lymphocytes.</a:t>
            </a:r>
          </a:p>
          <a:p>
            <a:endParaRPr lang="en-US" dirty="0"/>
          </a:p>
          <a:p>
            <a:r>
              <a:rPr lang="en-US" dirty="0"/>
              <a:t>A lung biopsy was done.</a:t>
            </a:r>
          </a:p>
          <a:p>
            <a:endParaRPr lang="en-US" dirty="0"/>
          </a:p>
          <a:p>
            <a:endParaRPr lang="en-US" dirty="0"/>
          </a:p>
        </p:txBody>
      </p:sp>
    </p:spTree>
    <p:extLst>
      <p:ext uri="{BB962C8B-B14F-4D97-AF65-F5344CB8AC3E}">
        <p14:creationId xmlns:p14="http://schemas.microsoft.com/office/powerpoint/2010/main" val="165129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most probable diagnosis?</a:t>
            </a:r>
          </a:p>
        </p:txBody>
      </p:sp>
      <p:sp>
        <p:nvSpPr>
          <p:cNvPr id="3" name="Content Placeholder 2"/>
          <p:cNvSpPr>
            <a:spLocks noGrp="1"/>
          </p:cNvSpPr>
          <p:nvPr>
            <p:ph idx="1"/>
          </p:nvPr>
        </p:nvSpPr>
        <p:spPr/>
        <p:txBody>
          <a:bodyPr/>
          <a:lstStyle/>
          <a:p>
            <a:r>
              <a:rPr lang="en-US" dirty="0"/>
              <a:t>1. Hypersensitivity pneumonitis</a:t>
            </a:r>
          </a:p>
          <a:p>
            <a:r>
              <a:rPr lang="en-US" dirty="0"/>
              <a:t>2. Non specific interstitial pneumonia</a:t>
            </a:r>
          </a:p>
          <a:p>
            <a:r>
              <a:rPr lang="en-US" dirty="0"/>
              <a:t>3. Desquamative interstitial pneumonia</a:t>
            </a:r>
          </a:p>
          <a:p>
            <a:r>
              <a:rPr lang="en-US" dirty="0"/>
              <a:t>4. Usual interstitial pneumonia</a:t>
            </a:r>
          </a:p>
          <a:p>
            <a:r>
              <a:rPr lang="en-US" dirty="0"/>
              <a:t>5. Pneumocystis Jirovecii infection</a:t>
            </a:r>
          </a:p>
        </p:txBody>
      </p:sp>
    </p:spTree>
    <p:extLst>
      <p:ext uri="{BB962C8B-B14F-4D97-AF65-F5344CB8AC3E}">
        <p14:creationId xmlns:p14="http://schemas.microsoft.com/office/powerpoint/2010/main" val="106258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Biopsy Results</a:t>
            </a:r>
          </a:p>
        </p:txBody>
      </p:sp>
      <p:sp>
        <p:nvSpPr>
          <p:cNvPr id="3" name="Content Placeholder 2"/>
          <p:cNvSpPr>
            <a:spLocks noGrp="1"/>
          </p:cNvSpPr>
          <p:nvPr>
            <p:ph idx="1"/>
          </p:nvPr>
        </p:nvSpPr>
        <p:spPr/>
        <p:txBody>
          <a:bodyPr/>
          <a:lstStyle/>
          <a:p>
            <a:r>
              <a:rPr lang="en-US" dirty="0"/>
              <a:t>Open lung biopsy came back in favor of NSIP.</a:t>
            </a:r>
          </a:p>
          <a:p>
            <a:endParaRPr lang="en-US" dirty="0"/>
          </a:p>
          <a:p>
            <a:r>
              <a:rPr lang="en-US" dirty="0"/>
              <a:t>So increased steroids to 1 mg/kg with advice to stop smoking and diet.</a:t>
            </a:r>
          </a:p>
          <a:p>
            <a:endParaRPr lang="en-US" dirty="0"/>
          </a:p>
          <a:p>
            <a:r>
              <a:rPr lang="en-US" dirty="0"/>
              <a:t>Follow up 3 months later = no improvement in CT Scan or in PFTs DLCO 40%.</a:t>
            </a:r>
          </a:p>
          <a:p>
            <a:endParaRPr lang="en-US" dirty="0"/>
          </a:p>
        </p:txBody>
      </p:sp>
    </p:spTree>
    <p:extLst>
      <p:ext uri="{BB962C8B-B14F-4D97-AF65-F5344CB8AC3E}">
        <p14:creationId xmlns:p14="http://schemas.microsoft.com/office/powerpoint/2010/main" val="9357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should we do next?</a:t>
            </a:r>
          </a:p>
        </p:txBody>
      </p:sp>
      <p:sp>
        <p:nvSpPr>
          <p:cNvPr id="3" name="Content Placeholder 2"/>
          <p:cNvSpPr>
            <a:spLocks noGrp="1"/>
          </p:cNvSpPr>
          <p:nvPr>
            <p:ph idx="1"/>
          </p:nvPr>
        </p:nvSpPr>
        <p:spPr/>
        <p:txBody>
          <a:bodyPr/>
          <a:lstStyle/>
          <a:p>
            <a:r>
              <a:rPr lang="en-US" dirty="0"/>
              <a:t>1. Add another immunosuppressor </a:t>
            </a:r>
          </a:p>
          <a:p>
            <a:r>
              <a:rPr lang="en-US" dirty="0"/>
              <a:t>2. Give bolus Methylprednisolone</a:t>
            </a:r>
          </a:p>
          <a:p>
            <a:r>
              <a:rPr lang="en-US" dirty="0"/>
              <a:t>3. Keep same treatment</a:t>
            </a:r>
          </a:p>
          <a:p>
            <a:r>
              <a:rPr lang="en-US" dirty="0"/>
              <a:t>4. Question the diagnosis</a:t>
            </a:r>
          </a:p>
        </p:txBody>
      </p:sp>
    </p:spTree>
    <p:extLst>
      <p:ext uri="{BB962C8B-B14F-4D97-AF65-F5344CB8AC3E}">
        <p14:creationId xmlns:p14="http://schemas.microsoft.com/office/powerpoint/2010/main" val="505970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997</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Helvetica Neue</vt:lpstr>
      <vt:lpstr>Mangal</vt:lpstr>
      <vt:lpstr>Office Theme</vt:lpstr>
      <vt:lpstr>Interstitial delirium: To biopsy or not to biopsy</vt:lpstr>
      <vt:lpstr>Case presentation</vt:lpstr>
      <vt:lpstr>Chest CT</vt:lpstr>
      <vt:lpstr>Chest CT</vt:lpstr>
      <vt:lpstr>   Q1. What to do next?</vt:lpstr>
      <vt:lpstr>Case continued</vt:lpstr>
      <vt:lpstr>Q2. What is the most probable diagnosis?</vt:lpstr>
      <vt:lpstr>Lung Biopsy Results</vt:lpstr>
      <vt:lpstr>Q3. What should we do next?</vt:lpstr>
      <vt:lpstr>Non specific interstitial pneumonia</vt:lpstr>
      <vt:lpstr>Typical CT Scan</vt:lpstr>
      <vt:lpstr>Review steroid resistant NSIP</vt:lpstr>
      <vt:lpstr>Review steroid resistant NSIP</vt:lpstr>
      <vt:lpstr>Case continued</vt:lpstr>
      <vt:lpstr>Q4. How to manage this patient?</vt:lpstr>
      <vt:lpstr>Case continued</vt:lpstr>
      <vt:lpstr>Review of DIP</vt:lpstr>
      <vt:lpstr>Typical CT Scan</vt:lpstr>
      <vt:lpstr>Treatment for DIP</vt:lpstr>
      <vt:lpstr>Macrolides in ILD</vt:lpstr>
      <vt:lpstr>Case continued</vt:lpstr>
      <vt:lpstr>Chest CT follow up</vt:lpstr>
      <vt:lpstr>Chest CT follow up</vt:lpstr>
      <vt:lpstr>PowerPoint Presentation</vt:lpstr>
      <vt:lpstr>     What you see is not always what is there!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ILD case presentation</dc:title>
  <dc:creator>Microsoft Office User</dc:creator>
  <cp:lastModifiedBy>admin</cp:lastModifiedBy>
  <cp:revision>22</cp:revision>
  <dcterms:created xsi:type="dcterms:W3CDTF">2021-03-29T11:08:37Z</dcterms:created>
  <dcterms:modified xsi:type="dcterms:W3CDTF">2021-04-10T15:27:42Z</dcterms:modified>
</cp:coreProperties>
</file>