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72" r:id="rId9"/>
    <p:sldId id="263" r:id="rId10"/>
    <p:sldId id="267" r:id="rId11"/>
    <p:sldId id="265" r:id="rId12"/>
    <p:sldId id="269" r:id="rId13"/>
    <p:sldId id="270" r:id="rId14"/>
    <p:sldId id="271" r:id="rId15"/>
    <p:sldId id="294" r:id="rId16"/>
    <p:sldId id="289" r:id="rId17"/>
    <p:sldId id="295" r:id="rId18"/>
    <p:sldId id="290" r:id="rId19"/>
    <p:sldId id="274" r:id="rId20"/>
    <p:sldId id="275" r:id="rId21"/>
    <p:sldId id="276" r:id="rId22"/>
    <p:sldId id="279" r:id="rId23"/>
    <p:sldId id="278" r:id="rId24"/>
    <p:sldId id="280" r:id="rId25"/>
    <p:sldId id="281" r:id="rId26"/>
    <p:sldId id="283" r:id="rId27"/>
    <p:sldId id="284" r:id="rId28"/>
    <p:sldId id="285" r:id="rId29"/>
    <p:sldId id="287" r:id="rId30"/>
    <p:sldId id="286" r:id="rId31"/>
    <p:sldId id="288" r:id="rId32"/>
    <p:sldId id="29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4" autoAdjust="0"/>
    <p:restoredTop sz="94659"/>
  </p:normalViewPr>
  <p:slideViewPr>
    <p:cSldViewPr snapToGrid="0" snapToObjects="1">
      <p:cViewPr varScale="1">
        <p:scale>
          <a:sx n="73" d="100"/>
          <a:sy n="73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35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6555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413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3860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4149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207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2030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83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6439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833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1175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464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585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645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763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937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E7F38-E5B9-C649-A23D-3DFF8B7A02C3}" type="datetimeFigureOut">
              <a:rPr lang="x-none" smtClean="0"/>
              <a:t>4/10/2021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E7F4CBE-5546-434B-B6C7-BB9F190C72E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341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C6CA3-D75C-C946-8DBA-32DE3C191D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LUNGS FULL OF MILK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0DE9D7-FD18-A84C-82E4-ED8A306C62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x-none" dirty="0"/>
              <a:t>ALFRED DIB, MD </a:t>
            </a:r>
          </a:p>
          <a:p>
            <a:r>
              <a:rPr lang="x-none" dirty="0"/>
              <a:t>SACRE-COEUR HOSPITAL</a:t>
            </a:r>
          </a:p>
          <a:p>
            <a:r>
              <a:rPr lang="x-none" dirty="0"/>
              <a:t>APRIL 8th, 2021</a:t>
            </a:r>
          </a:p>
        </p:txBody>
      </p:sp>
    </p:spTree>
    <p:extLst>
      <p:ext uri="{BB962C8B-B14F-4D97-AF65-F5344CB8AC3E}">
        <p14:creationId xmlns:p14="http://schemas.microsoft.com/office/powerpoint/2010/main" val="2194211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12418-0C0A-4C4C-999E-FE8BC6FEA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PULMONARY FUNCTION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B68A2-50AB-8D42-A93C-E0E9AB5AC9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x-none" dirty="0"/>
              <a:t>FVC=3.83L (85%)</a:t>
            </a:r>
          </a:p>
          <a:p>
            <a:pPr marL="0" indent="0">
              <a:buNone/>
            </a:pPr>
            <a:r>
              <a:rPr lang="x-none" dirty="0"/>
              <a:t>FEV1=3.1L (85%)</a:t>
            </a:r>
          </a:p>
          <a:p>
            <a:pPr marL="0" indent="0">
              <a:buNone/>
            </a:pPr>
            <a:r>
              <a:rPr lang="x-none" dirty="0"/>
              <a:t>RATIO=80%</a:t>
            </a:r>
          </a:p>
          <a:p>
            <a:pPr marL="0" indent="0">
              <a:buNone/>
            </a:pPr>
            <a:r>
              <a:rPr lang="x-none"/>
              <a:t>RV=</a:t>
            </a:r>
            <a:r>
              <a:rPr lang="en-US" dirty="0"/>
              <a:t>70%</a:t>
            </a:r>
            <a:endParaRPr lang="x-none" dirty="0"/>
          </a:p>
          <a:p>
            <a:pPr marL="0" indent="0">
              <a:buNone/>
            </a:pPr>
            <a:r>
              <a:rPr lang="x-none" dirty="0"/>
              <a:t>TLC =5.24L (76%)</a:t>
            </a:r>
          </a:p>
          <a:p>
            <a:pPr marL="0" indent="0">
              <a:buNone/>
            </a:pPr>
            <a:r>
              <a:rPr lang="x-none" dirty="0"/>
              <a:t>DLCO= 60%</a:t>
            </a:r>
          </a:p>
          <a:p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D7B24-AE5E-4141-A00B-FCC9C047F9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8140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9B7F-000F-134F-AF98-07AC4B232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6 MWT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10426-E663-724C-972B-B9FDE114EE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x-none" dirty="0"/>
              <a:t>530 METERS </a:t>
            </a:r>
          </a:p>
          <a:p>
            <a:r>
              <a:rPr lang="x-none" dirty="0"/>
              <a:t>HR 96/MIN </a:t>
            </a:r>
            <a:r>
              <a:rPr lang="x-none" dirty="0">
                <a:sym typeface="Wingdings" pitchFamily="2" charset="2"/>
              </a:rPr>
              <a:t> 136/MIN</a:t>
            </a:r>
          </a:p>
          <a:p>
            <a:r>
              <a:rPr lang="x-none" dirty="0">
                <a:sym typeface="Wingdings" pitchFamily="2" charset="2"/>
              </a:rPr>
              <a:t>SAT 92% 88%</a:t>
            </a:r>
            <a:endParaRPr lang="x-none" dirty="0"/>
          </a:p>
          <a:p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0E2D8-D2BE-614B-AFFA-22614EBE34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2667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4E2AA-D99D-BC4F-A7E7-8E057C0A4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SYSTHEMIC DISEASE WORK-UP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AE3F3-611B-AA49-A151-62DF10FFB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NEGATIVE </a:t>
            </a:r>
          </a:p>
        </p:txBody>
      </p:sp>
    </p:spTree>
    <p:extLst>
      <p:ext uri="{BB962C8B-B14F-4D97-AF65-F5344CB8AC3E}">
        <p14:creationId xmlns:p14="http://schemas.microsoft.com/office/powerpoint/2010/main" val="2848522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08994-C912-3E4F-A07B-AA19EB22F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BRONCHOSCOPY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E9ECB-A2B8-FF45-BE37-ADC64B3B3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WAS NORMAL </a:t>
            </a:r>
          </a:p>
          <a:p>
            <a:r>
              <a:rPr lang="x-none" dirty="0"/>
              <a:t>BAL WAS DONE </a:t>
            </a:r>
          </a:p>
          <a:p>
            <a:r>
              <a:rPr lang="x-none"/>
              <a:t>WBC  </a:t>
            </a:r>
            <a:r>
              <a:rPr lang="en-US" dirty="0"/>
              <a:t>1200</a:t>
            </a:r>
            <a:r>
              <a:rPr lang="x-none"/>
              <a:t>/MM3  </a:t>
            </a:r>
            <a:r>
              <a:rPr lang="en-US" dirty="0"/>
              <a:t>30%</a:t>
            </a:r>
            <a:r>
              <a:rPr lang="x-none"/>
              <a:t>LYMPH   </a:t>
            </a:r>
            <a:r>
              <a:rPr lang="en-US" dirty="0"/>
              <a:t>54%</a:t>
            </a:r>
            <a:r>
              <a:rPr lang="x-none"/>
              <a:t>NE   </a:t>
            </a:r>
            <a:r>
              <a:rPr lang="en-US" dirty="0"/>
              <a:t>0%</a:t>
            </a:r>
            <a:r>
              <a:rPr lang="x-none"/>
              <a:t>EOS  </a:t>
            </a:r>
            <a:r>
              <a:rPr lang="en-US" dirty="0"/>
              <a:t>15%</a:t>
            </a:r>
            <a:r>
              <a:rPr lang="x-none"/>
              <a:t>MACROPHAGE </a:t>
            </a:r>
            <a:endParaRPr lang="x-none" dirty="0"/>
          </a:p>
          <a:p>
            <a:r>
              <a:rPr lang="x-none" dirty="0"/>
              <a:t>CULTURE SHOWED A SENSTIVE </a:t>
            </a:r>
            <a:r>
              <a:rPr lang="x-none" b="1" i="1" dirty="0"/>
              <a:t>Streptococcus Mitis.</a:t>
            </a:r>
          </a:p>
          <a:p>
            <a:r>
              <a:rPr lang="en-US" dirty="0"/>
              <a:t>Z</a:t>
            </a:r>
            <a:r>
              <a:rPr lang="x-none" dirty="0"/>
              <a:t>EIHL NELSON AND SILVER STAIN WERE NEGATIVE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89294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F276A-318F-5B4D-A929-27155D3CC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THE KEY DIAGNOSIS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9F69AF-AD88-8541-A42B-555E9545B7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35994" y="2736056"/>
            <a:ext cx="1066800" cy="27305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257735-E3B2-574A-992B-014C384C18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PAS COLORATION</a:t>
            </a:r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7A6E7DC-5231-0249-98B2-D093D0C26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350" y="2620281"/>
            <a:ext cx="63781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78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C3146-1FAE-D249-A870-5E99D43FE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B" dirty="0"/>
              <a:t>WHAT IS THE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D1E35-0231-7A46-AD66-35CC4F64A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LB" dirty="0"/>
              <a:t>1- PULMONARY ALVEOLAR PROTEINOSIS</a:t>
            </a:r>
          </a:p>
          <a:p>
            <a:r>
              <a:rPr lang="en-LB" dirty="0"/>
              <a:t>2-PULMONARY ALVEOLAR HEMMORRHAGE</a:t>
            </a:r>
          </a:p>
          <a:p>
            <a:r>
              <a:rPr lang="en-LB" dirty="0"/>
              <a:t>3-COVID-19 PNEUMONIA</a:t>
            </a:r>
          </a:p>
          <a:p>
            <a:r>
              <a:rPr lang="en-LB" dirty="0"/>
              <a:t>4-EOSINOPHILIC LUNG DISEASE</a:t>
            </a:r>
          </a:p>
          <a:p>
            <a:endParaRPr lang="en-LB" dirty="0"/>
          </a:p>
        </p:txBody>
      </p:sp>
    </p:spTree>
    <p:extLst>
      <p:ext uri="{BB962C8B-B14F-4D97-AF65-F5344CB8AC3E}">
        <p14:creationId xmlns:p14="http://schemas.microsoft.com/office/powerpoint/2010/main" val="4097970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499EC-D246-9D48-A2D4-600A4F713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PATHOLOGY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99A504-E45F-7947-BBA7-2A512C787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1354" y="2160588"/>
            <a:ext cx="5689330" cy="3881437"/>
          </a:xfrm>
        </p:spPr>
      </p:pic>
    </p:spTree>
    <p:extLst>
      <p:ext uri="{BB962C8B-B14F-4D97-AF65-F5344CB8AC3E}">
        <p14:creationId xmlns:p14="http://schemas.microsoft.com/office/powerpoint/2010/main" val="964139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71742-E311-0C46-BCD8-439D975CA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B" dirty="0"/>
              <a:t>PULMONARY ALVEOLAR PROTEINOSIS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F5209-DC86-1543-824C-C7549F73E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3190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F276A-318F-5B4D-A929-27155D3CC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THE KEY DIAGNOSIS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8AFF6E-9469-7C4A-A8F2-237C673D98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3" y="2674399"/>
            <a:ext cx="4183062" cy="285381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4B220-070D-EE4B-99E3-68318FE611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x-none" dirty="0"/>
              <a:t>nti GM_CSF Antibodies </a:t>
            </a:r>
            <a:r>
              <a:rPr lang="x-none"/>
              <a:t>were positive</a:t>
            </a:r>
            <a:endParaRPr lang="en-US" dirty="0"/>
          </a:p>
          <a:p>
            <a:r>
              <a:rPr lang="en-LB" dirty="0"/>
              <a:t>CARECTERISE THE AUTOIMMUNE SUBTYPE OF PAP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44129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A9251-7BE3-A546-8389-67F4D526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PAP PULMONARY ALVEOLAR PROTEINOSIS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FF10D-D4C2-4C44-96DD-326126AF09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Rare diffuse pulmonary disease</a:t>
            </a:r>
          </a:p>
          <a:p>
            <a:r>
              <a:rPr lang="en-US" dirty="0"/>
              <a:t>Rosen et al. in 1958</a:t>
            </a:r>
          </a:p>
          <a:p>
            <a:r>
              <a:rPr lang="en-US" dirty="0"/>
              <a:t>PAP as a lung disease in which lipid-rich, </a:t>
            </a:r>
            <a:r>
              <a:rPr lang="en-GB" dirty="0"/>
              <a:t>periodic acid-Schiff</a:t>
            </a:r>
            <a:r>
              <a:rPr lang="en-US" dirty="0"/>
              <a:t> (PAS) positive </a:t>
            </a:r>
            <a:r>
              <a:rPr lang="en-US" dirty="0" err="1"/>
              <a:t>lipoproteinaceous</a:t>
            </a:r>
            <a:r>
              <a:rPr lang="en-US" dirty="0"/>
              <a:t> material.</a:t>
            </a:r>
          </a:p>
          <a:p>
            <a:r>
              <a:rPr lang="en-US" dirty="0"/>
              <a:t>impaired function of alveolar macrophages, thus impairing gas exchange.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AB487-4854-614C-B8A0-AB070D19A0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600" i="1" dirty="0">
                <a:solidFill>
                  <a:schemeClr val="accent1"/>
                </a:solidFill>
              </a:rPr>
              <a:t>Rosen SH, Castleman B, </a:t>
            </a:r>
            <a:r>
              <a:rPr lang="en-US" sz="1600" i="1" dirty="0" err="1">
                <a:solidFill>
                  <a:schemeClr val="accent1"/>
                </a:solidFill>
              </a:rPr>
              <a:t>Liebow</a:t>
            </a:r>
            <a:r>
              <a:rPr lang="en-US" sz="1600" i="1" dirty="0">
                <a:solidFill>
                  <a:schemeClr val="accent1"/>
                </a:solidFill>
              </a:rPr>
              <a:t> AA. Pulmonary alveolar proteinosis. N </a:t>
            </a:r>
            <a:r>
              <a:rPr lang="en-US" sz="1600" i="1" dirty="0" err="1">
                <a:solidFill>
                  <a:schemeClr val="accent1"/>
                </a:solidFill>
              </a:rPr>
              <a:t>Engl</a:t>
            </a:r>
            <a:r>
              <a:rPr lang="en-US" sz="1600" i="1" dirty="0">
                <a:solidFill>
                  <a:schemeClr val="accent1"/>
                </a:solidFill>
              </a:rPr>
              <a:t> J Med 1958; </a:t>
            </a:r>
            <a:r>
              <a:rPr lang="en-US" sz="1600" b="1" i="1" dirty="0">
                <a:solidFill>
                  <a:schemeClr val="accent1"/>
                </a:solidFill>
              </a:rPr>
              <a:t>258: </a:t>
            </a:r>
            <a:r>
              <a:rPr lang="en-US" sz="1600" i="1" dirty="0">
                <a:solidFill>
                  <a:schemeClr val="accent1"/>
                </a:solidFill>
              </a:rPr>
              <a:t>1123–42.</a:t>
            </a:r>
          </a:p>
          <a:p>
            <a:endParaRPr lang="x-none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x-none" dirty="0">
              <a:solidFill>
                <a:schemeClr val="accent1"/>
              </a:solidFill>
            </a:endParaRPr>
          </a:p>
          <a:p>
            <a:endParaRPr lang="x-none" dirty="0">
              <a:solidFill>
                <a:schemeClr val="accent1"/>
              </a:solidFill>
            </a:endParaRPr>
          </a:p>
          <a:p>
            <a:r>
              <a:rPr lang="fr-FR" sz="1600" i="1" dirty="0">
                <a:solidFill>
                  <a:schemeClr val="accent1"/>
                </a:solidFill>
              </a:rPr>
              <a:t>R. Borie, C. </a:t>
            </a:r>
            <a:r>
              <a:rPr lang="fr-FR" sz="1600" i="1" dirty="0" err="1">
                <a:solidFill>
                  <a:schemeClr val="accent1"/>
                </a:solidFill>
              </a:rPr>
              <a:t>Danel</a:t>
            </a:r>
            <a:r>
              <a:rPr lang="fr-FR" sz="1600" i="1" dirty="0">
                <a:solidFill>
                  <a:schemeClr val="accent1"/>
                </a:solidFill>
              </a:rPr>
              <a:t>, M-P. </a:t>
            </a:r>
            <a:r>
              <a:rPr lang="en-US" sz="1600" i="1" dirty="0" err="1">
                <a:solidFill>
                  <a:schemeClr val="accent1"/>
                </a:solidFill>
              </a:rPr>
              <a:t>Debray</a:t>
            </a:r>
            <a:r>
              <a:rPr lang="en-US" sz="1600" i="1" dirty="0">
                <a:solidFill>
                  <a:schemeClr val="accent1"/>
                </a:solidFill>
              </a:rPr>
              <a:t>, C. Taille,, M-C. </a:t>
            </a:r>
            <a:r>
              <a:rPr lang="en-US" sz="1600" i="1" dirty="0" err="1">
                <a:solidFill>
                  <a:schemeClr val="accent1"/>
                </a:solidFill>
              </a:rPr>
              <a:t>Dombret</a:t>
            </a:r>
            <a:r>
              <a:rPr lang="en-US" sz="1600" i="1" dirty="0">
                <a:solidFill>
                  <a:schemeClr val="accent1"/>
                </a:solidFill>
              </a:rPr>
              <a:t>, M. </a:t>
            </a:r>
            <a:r>
              <a:rPr lang="en-US" sz="1600" i="1" dirty="0" err="1">
                <a:solidFill>
                  <a:schemeClr val="accent1"/>
                </a:solidFill>
              </a:rPr>
              <a:t>Aubier,R</a:t>
            </a:r>
            <a:r>
              <a:rPr lang="en-US" sz="1600" i="1" dirty="0">
                <a:solidFill>
                  <a:schemeClr val="accent1"/>
                </a:solidFill>
              </a:rPr>
              <a:t>. </a:t>
            </a:r>
            <a:r>
              <a:rPr lang="en-US" sz="1600" i="1" dirty="0" err="1">
                <a:solidFill>
                  <a:schemeClr val="accent1"/>
                </a:solidFill>
              </a:rPr>
              <a:t>Epaude</a:t>
            </a:r>
            <a:r>
              <a:rPr lang="en-US" sz="1600" i="1" dirty="0">
                <a:solidFill>
                  <a:schemeClr val="accent1"/>
                </a:solidFill>
              </a:rPr>
              <a:t>, and B. </a:t>
            </a:r>
            <a:r>
              <a:rPr lang="en-US" sz="1600" i="1" dirty="0" err="1">
                <a:solidFill>
                  <a:schemeClr val="accent1"/>
                </a:solidFill>
              </a:rPr>
              <a:t>Crestani</a:t>
            </a:r>
            <a:r>
              <a:rPr lang="en-US" sz="1600" i="1" dirty="0">
                <a:solidFill>
                  <a:schemeClr val="accent1"/>
                </a:solidFill>
              </a:rPr>
              <a:t>, “Pulmonary alveolar proteinosis” European Respiratory Review . 2011; 20: 98-107.</a:t>
            </a:r>
            <a:r>
              <a:rPr lang="en-US" sz="1600" i="1" dirty="0">
                <a:solidFill>
                  <a:schemeClr val="accent1"/>
                </a:solidFill>
                <a:effectLst/>
              </a:rPr>
              <a:t> </a:t>
            </a:r>
            <a:endParaRPr lang="x-none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53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E020A-4614-7340-87D2-10C481E2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CASE PRESENTATION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9EA76-A5DE-1547-B431-CE5DCC3F6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48YO, MALE</a:t>
            </a:r>
          </a:p>
          <a:p>
            <a:r>
              <a:rPr lang="x-none" dirty="0"/>
              <a:t>SMOKER, 60PY.</a:t>
            </a:r>
          </a:p>
          <a:p>
            <a:r>
              <a:rPr lang="x-none" dirty="0"/>
              <a:t>SALESMAN OF FREEZED FOOD PRODUCTS.</a:t>
            </a:r>
          </a:p>
          <a:p>
            <a:r>
              <a:rPr lang="x-none" dirty="0"/>
              <a:t>LATE AUGUST,2020.</a:t>
            </a:r>
          </a:p>
          <a:p>
            <a:r>
              <a:rPr lang="x-none" dirty="0"/>
              <a:t>4 WEEKS OF PROGRESSIVE DYSPNEA, THAT BECAME ON MINIMAL EXERCISE.</a:t>
            </a:r>
          </a:p>
          <a:p>
            <a:r>
              <a:rPr lang="x-none"/>
              <a:t>NON</a:t>
            </a:r>
            <a:r>
              <a:rPr lang="en-US" dirty="0"/>
              <a:t> </a:t>
            </a:r>
            <a:r>
              <a:rPr lang="x-none"/>
              <a:t>PRODUCTIVE </a:t>
            </a:r>
            <a:r>
              <a:rPr lang="x-none" dirty="0"/>
              <a:t>COUGH, AND CHEST DISCOMFORT.</a:t>
            </a:r>
          </a:p>
          <a:p>
            <a:r>
              <a:rPr lang="x-none" dirty="0"/>
              <a:t>UNINTENTIONAL WEIGHT LOSS 8KG.  </a:t>
            </a:r>
          </a:p>
          <a:p>
            <a:endParaRPr lang="x-none" dirty="0"/>
          </a:p>
          <a:p>
            <a:endParaRPr lang="x-none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15096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37BE1-FAC3-CB43-84D6-340052DA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PAP PULMONARY ALVEOLAR PROTEINOSIS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C7E67-631A-6048-A71C-367CE5472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Between the third and fifth decade.</a:t>
            </a:r>
          </a:p>
          <a:p>
            <a:r>
              <a:rPr lang="en-US" dirty="0"/>
              <a:t>3:1 male to female ratio.</a:t>
            </a:r>
          </a:p>
          <a:p>
            <a:r>
              <a:rPr lang="en-US" dirty="0"/>
              <a:t>Prevalence 3.7 to 40 cases per million.</a:t>
            </a:r>
          </a:p>
          <a:p>
            <a:r>
              <a:rPr lang="en-US" dirty="0"/>
              <a:t>incidence of almost 0.2 cases per million per year. </a:t>
            </a:r>
          </a:p>
          <a:p>
            <a:r>
              <a:rPr lang="en-US" dirty="0"/>
              <a:t>More than half of patients with autoimmune PAP have a smoking history (57% in Japanese cohort, 79% in German cohort, and 64% in Italian cohort).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500" i="1" dirty="0">
                <a:solidFill>
                  <a:schemeClr val="accent1"/>
                </a:solidFill>
              </a:rPr>
              <a:t>BN PANDA. “ALVEOLAR PROTEINOSIS (A Case Report)”. MJAFI. 1994; 50: 223-225.</a:t>
            </a:r>
            <a:r>
              <a:rPr lang="en-GB" sz="1500" i="1" dirty="0">
                <a:solidFill>
                  <a:schemeClr val="accent1"/>
                </a:solidFill>
              </a:rPr>
              <a:t>Pulmonary alveolar proteinosis management: current and future therapeutic </a:t>
            </a:r>
            <a:r>
              <a:rPr lang="en-GB" sz="1500" i="1" dirty="0" err="1">
                <a:solidFill>
                  <a:schemeClr val="accent1"/>
                </a:solidFill>
              </a:rPr>
              <a:t>startegies</a:t>
            </a:r>
            <a:r>
              <a:rPr lang="en-GB" sz="1500" i="1" dirty="0">
                <a:solidFill>
                  <a:schemeClr val="accent1"/>
                </a:solidFill>
              </a:rPr>
              <a:t> </a:t>
            </a:r>
            <a:endParaRPr lang="en-US" sz="1500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500" i="1" dirty="0">
                <a:solidFill>
                  <a:schemeClr val="accent1"/>
                </a:solidFill>
              </a:rPr>
              <a:t>Yoshikazu Inoue et al. “</a:t>
            </a:r>
            <a:r>
              <a:rPr lang="en-GB" sz="1500" i="1" dirty="0">
                <a:solidFill>
                  <a:schemeClr val="accent1"/>
                </a:solidFill>
              </a:rPr>
              <a:t>Characteristic of a large cohort of patients with autoimmune pulmonary alveolar proteinosis in japan</a:t>
            </a:r>
            <a:r>
              <a:rPr lang="en-US" sz="1500" i="1" dirty="0">
                <a:solidFill>
                  <a:schemeClr val="accent1"/>
                </a:solidFill>
              </a:rPr>
              <a:t>”. American Journal of Respiratory and Critical Care Medicine.</a:t>
            </a:r>
            <a:r>
              <a:rPr lang="en-US" sz="1500" b="1" i="1" dirty="0">
                <a:solidFill>
                  <a:schemeClr val="accent1"/>
                </a:solidFill>
              </a:rPr>
              <a:t> </a:t>
            </a:r>
            <a:r>
              <a:rPr lang="en-US" sz="1500" i="1" dirty="0">
                <a:solidFill>
                  <a:schemeClr val="accent1"/>
                </a:solidFill>
              </a:rPr>
              <a:t>2008 April 1; 177(7): 752-762.</a:t>
            </a:r>
          </a:p>
          <a:p>
            <a:pPr marL="0" indent="0">
              <a:buNone/>
            </a:pPr>
            <a:r>
              <a:rPr lang="en-US" sz="1500" i="1" dirty="0" err="1">
                <a:solidFill>
                  <a:schemeClr val="accent1"/>
                </a:solidFill>
              </a:rPr>
              <a:t>Takuji</a:t>
            </a:r>
            <a:r>
              <a:rPr lang="en-US" sz="1500" i="1" dirty="0">
                <a:solidFill>
                  <a:schemeClr val="accent1"/>
                </a:solidFill>
              </a:rPr>
              <a:t> Suzuki, MD, PhD, Bruce C. </a:t>
            </a:r>
            <a:r>
              <a:rPr lang="en-US" sz="1500" i="1" dirty="0" err="1">
                <a:solidFill>
                  <a:schemeClr val="accent1"/>
                </a:solidFill>
              </a:rPr>
              <a:t>Trapnell</a:t>
            </a:r>
            <a:r>
              <a:rPr lang="en-US" sz="1500" i="1" dirty="0">
                <a:solidFill>
                  <a:schemeClr val="accent1"/>
                </a:solidFill>
              </a:rPr>
              <a:t>, MD.</a:t>
            </a:r>
            <a:r>
              <a:rPr lang="en-US" sz="1500" b="1" i="1" dirty="0">
                <a:solidFill>
                  <a:schemeClr val="accent1"/>
                </a:solidFill>
              </a:rPr>
              <a:t> </a:t>
            </a:r>
            <a:r>
              <a:rPr lang="en-US" sz="1500" i="1" dirty="0">
                <a:solidFill>
                  <a:schemeClr val="accent1"/>
                </a:solidFill>
              </a:rPr>
              <a:t>Pulmonary Alveolar Proteinosis Syndrome. Clin Chest Med. 2016 September ; 37(3): 431–440.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02564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37BE1-FAC3-CB43-84D6-340052DA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PAP PULMONARY ALVEOLAR PROTEINOSIS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C7E67-631A-6048-A71C-367CE5472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Autoimmune, previously known as idiopathic (90-95%)</a:t>
            </a:r>
          </a:p>
          <a:p>
            <a:r>
              <a:rPr lang="en-US" dirty="0"/>
              <a:t>Secondary including hematologic malignancies, environmental exposures as inhalation of toxic materials, infectious agents and immunodeficiency (5-10%)</a:t>
            </a:r>
          </a:p>
          <a:p>
            <a:r>
              <a:rPr lang="en-US" dirty="0"/>
              <a:t>genetic or hereditary (&lt;1%) </a:t>
            </a:r>
          </a:p>
          <a:p>
            <a:r>
              <a:rPr lang="en-US" dirty="0"/>
              <a:t>Unclassified PAP (&lt;1%)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i="1" dirty="0" err="1">
                <a:solidFill>
                  <a:schemeClr val="accent1"/>
                </a:solidFill>
              </a:rPr>
              <a:t>Kumar.A</a:t>
            </a:r>
            <a:r>
              <a:rPr lang="en-US" sz="1600" i="1" dirty="0">
                <a:solidFill>
                  <a:schemeClr val="accent1"/>
                </a:solidFill>
              </a:rPr>
              <a:t>, </a:t>
            </a:r>
            <a:r>
              <a:rPr lang="en-US" sz="1600" i="1" dirty="0" err="1">
                <a:solidFill>
                  <a:schemeClr val="accent1"/>
                </a:solidFill>
              </a:rPr>
              <a:t>Abdelmalak.B</a:t>
            </a:r>
            <a:r>
              <a:rPr lang="en-US" sz="1600" i="1" dirty="0">
                <a:solidFill>
                  <a:schemeClr val="accent1"/>
                </a:solidFill>
              </a:rPr>
              <a:t>, et al,  “Pulmonary alveolar </a:t>
            </a:r>
            <a:r>
              <a:rPr lang="en-US" sz="1600" i="1" dirty="0" err="1">
                <a:solidFill>
                  <a:schemeClr val="accent1"/>
                </a:solidFill>
              </a:rPr>
              <a:t>presteinoisis</a:t>
            </a:r>
            <a:r>
              <a:rPr lang="en-US" sz="1600" i="1" dirty="0">
                <a:solidFill>
                  <a:schemeClr val="accent1"/>
                </a:solidFill>
              </a:rPr>
              <a:t> in adults: pathophysiology and clinical approach”, Lancet resp Med, vol.6, 2018 January 31.</a:t>
            </a:r>
            <a:r>
              <a:rPr lang="en-US" sz="1600" i="1" dirty="0">
                <a:solidFill>
                  <a:schemeClr val="accent1"/>
                </a:solidFill>
                <a:effectLst/>
              </a:rPr>
              <a:t> </a:t>
            </a:r>
          </a:p>
          <a:p>
            <a:pPr marL="0" indent="0">
              <a:buNone/>
            </a:pPr>
            <a:r>
              <a:rPr lang="fr-FR" sz="1600" i="1" dirty="0">
                <a:solidFill>
                  <a:schemeClr val="accent1"/>
                </a:solidFill>
              </a:rPr>
              <a:t>Campo, I., </a:t>
            </a:r>
            <a:r>
              <a:rPr lang="fr-FR" sz="1600" i="1" dirty="0" err="1">
                <a:solidFill>
                  <a:schemeClr val="accent1"/>
                </a:solidFill>
              </a:rPr>
              <a:t>Luisetti</a:t>
            </a:r>
            <a:r>
              <a:rPr lang="fr-FR" sz="1600" i="1" dirty="0">
                <a:solidFill>
                  <a:schemeClr val="accent1"/>
                </a:solidFill>
              </a:rPr>
              <a:t>, M., </a:t>
            </a:r>
            <a:r>
              <a:rPr lang="fr-FR" sz="1600" i="1" dirty="0" err="1">
                <a:solidFill>
                  <a:schemeClr val="accent1"/>
                </a:solidFill>
              </a:rPr>
              <a:t>Griese</a:t>
            </a:r>
            <a:r>
              <a:rPr lang="fr-FR" sz="1600" i="1" dirty="0">
                <a:solidFill>
                  <a:schemeClr val="accent1"/>
                </a:solidFill>
              </a:rPr>
              <a:t>, M. et al. </a:t>
            </a:r>
            <a:r>
              <a:rPr lang="en-US" sz="1600" i="1" dirty="0">
                <a:solidFill>
                  <a:schemeClr val="accent1"/>
                </a:solidFill>
              </a:rPr>
              <a:t>Whole lung lavage therapy for pulmonary alveolar proteinosis: a global survey of current practices and procedures. </a:t>
            </a:r>
            <a:r>
              <a:rPr lang="en-US" sz="1600" i="1" dirty="0" err="1">
                <a:solidFill>
                  <a:schemeClr val="accent1"/>
                </a:solidFill>
              </a:rPr>
              <a:t>Orphanet</a:t>
            </a:r>
            <a:r>
              <a:rPr lang="en-US" sz="1600" i="1" dirty="0">
                <a:solidFill>
                  <a:schemeClr val="accent1"/>
                </a:solidFill>
              </a:rPr>
              <a:t> J Rare Dis </a:t>
            </a:r>
            <a:r>
              <a:rPr lang="en-US" sz="1600" b="1" i="1" dirty="0">
                <a:solidFill>
                  <a:schemeClr val="accent1"/>
                </a:solidFill>
              </a:rPr>
              <a:t>11, </a:t>
            </a:r>
            <a:r>
              <a:rPr lang="en-US" sz="1600" i="1" dirty="0">
                <a:solidFill>
                  <a:schemeClr val="accent1"/>
                </a:solidFill>
              </a:rPr>
              <a:t>115 (2016).</a:t>
            </a:r>
            <a:r>
              <a:rPr lang="en-US" sz="1600" i="1" dirty="0">
                <a:solidFill>
                  <a:schemeClr val="accent1"/>
                </a:solidFill>
                <a:effectLst/>
              </a:rPr>
              <a:t> </a:t>
            </a:r>
            <a:endParaRPr lang="en-US" sz="1600" i="1" dirty="0">
              <a:solidFill>
                <a:schemeClr val="accent1"/>
              </a:solidFill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689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CEDAC-E680-C845-8F5F-0987FF5C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PATHOPHYSIOLOGY (NEJM 2003)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11DA15-C1E0-2548-8EB6-AB93FD262B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3" y="2705642"/>
            <a:ext cx="4183062" cy="279132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8F87DA-D94C-094A-8083-798FF47776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9525" y="2744442"/>
            <a:ext cx="4184650" cy="2713729"/>
          </a:xfrm>
        </p:spPr>
      </p:pic>
    </p:spTree>
    <p:extLst>
      <p:ext uri="{BB962C8B-B14F-4D97-AF65-F5344CB8AC3E}">
        <p14:creationId xmlns:p14="http://schemas.microsoft.com/office/powerpoint/2010/main" val="1662378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37BE1-FAC3-CB43-84D6-340052DA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PAP PULMONARY ALVEOLAR PROTEINOSIS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FFF0CC-8393-4B4C-8F14-9CC53DC4E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5763" y="2160588"/>
            <a:ext cx="3860512" cy="3881437"/>
          </a:xfrm>
        </p:spPr>
      </p:pic>
    </p:spTree>
    <p:extLst>
      <p:ext uri="{BB962C8B-B14F-4D97-AF65-F5344CB8AC3E}">
        <p14:creationId xmlns:p14="http://schemas.microsoft.com/office/powerpoint/2010/main" val="1487466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94593-8566-2647-B989-19A29D24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BEST </a:t>
            </a:r>
            <a:r>
              <a:rPr lang="x-none" dirty="0"/>
              <a:t>TREATMENT </a:t>
            </a:r>
            <a:r>
              <a:rPr lang="en-US" dirty="0"/>
              <a:t>FOR PAP?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D1417-7CB2-FA45-9773-CAB2BB3E0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1- WHOLE LUNG LAVAGE</a:t>
            </a:r>
          </a:p>
          <a:p>
            <a:pPr marL="0" indent="0">
              <a:buNone/>
            </a:pPr>
            <a:r>
              <a:rPr lang="en-US" dirty="0"/>
              <a:t>2- PLASMAPHERESIS</a:t>
            </a:r>
          </a:p>
          <a:p>
            <a:pPr marL="0" indent="0">
              <a:buNone/>
            </a:pPr>
            <a:r>
              <a:rPr lang="en-US" dirty="0"/>
              <a:t>3- RITUXIMAB</a:t>
            </a:r>
          </a:p>
          <a:p>
            <a:pPr marL="0" indent="0">
              <a:buNone/>
            </a:pPr>
            <a:r>
              <a:rPr lang="en-US" dirty="0"/>
              <a:t>4- GM-CSF INHALED OR SUBCUTANOEUS.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5002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6BBF3-63D9-5D4E-B715-4303A8BB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TREATMENT MODALITY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D2C9D-0765-A24A-B26E-7049E0CC11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x-none" dirty="0"/>
              <a:t>WHOLE LUNG LAVAGE (WLL)</a:t>
            </a:r>
          </a:p>
          <a:p>
            <a:r>
              <a:rPr lang="en-US" dirty="0"/>
              <a:t>washing one lung with normal saline for several cycles </a:t>
            </a:r>
          </a:p>
          <a:p>
            <a:r>
              <a:rPr lang="en-US" dirty="0"/>
              <a:t>GA, and is followed by mechanical ventilation of both lungs for few hours with monitoring in the ICU</a:t>
            </a:r>
          </a:p>
          <a:p>
            <a:r>
              <a:rPr lang="en-US" dirty="0"/>
              <a:t>WLL is also indicated in cases of worsening disease.</a:t>
            </a:r>
            <a:endParaRPr lang="x-non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58D71B-95A8-C245-BFF4-873E6234E7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83200" y="2856706"/>
            <a:ext cx="3797300" cy="2489200"/>
          </a:xfrm>
        </p:spPr>
      </p:pic>
    </p:spTree>
    <p:extLst>
      <p:ext uri="{BB962C8B-B14F-4D97-AF65-F5344CB8AC3E}">
        <p14:creationId xmlns:p14="http://schemas.microsoft.com/office/powerpoint/2010/main" val="3223256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4C598-0FF9-3C46-83B1-EBF7B489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CORNERSTONE TREATMENT</a:t>
            </a:r>
            <a:br>
              <a:rPr lang="x-none" dirty="0"/>
            </a:br>
            <a:r>
              <a:rPr lang="x-none" dirty="0"/>
              <a:t>GM-CSF / SUBCUTANEOUS INJECTION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7F0872-5DEF-E946-8C8D-87D5775D7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535" y="2160588"/>
            <a:ext cx="6906967" cy="3881437"/>
          </a:xfrm>
        </p:spPr>
      </p:pic>
    </p:spTree>
    <p:extLst>
      <p:ext uri="{BB962C8B-B14F-4D97-AF65-F5344CB8AC3E}">
        <p14:creationId xmlns:p14="http://schemas.microsoft.com/office/powerpoint/2010/main" val="19364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4C598-0FF9-3C46-83B1-EBF7B489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CORNERSTONE TREATMENT</a:t>
            </a:r>
            <a:br>
              <a:rPr lang="x-none" dirty="0"/>
            </a:br>
            <a:r>
              <a:rPr lang="x-none" dirty="0"/>
              <a:t>GM-CSF / INHALED MOLGRAMOSTIM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C55042-4E9A-664F-BCB2-02A4CD091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769" y="2564606"/>
            <a:ext cx="8318500" cy="3073400"/>
          </a:xfrm>
        </p:spPr>
      </p:pic>
    </p:spTree>
    <p:extLst>
      <p:ext uri="{BB962C8B-B14F-4D97-AF65-F5344CB8AC3E}">
        <p14:creationId xmlns:p14="http://schemas.microsoft.com/office/powerpoint/2010/main" val="3945176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6BBF3-63D9-5D4E-B715-4303A8BB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TREATMENT MODALITY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D2C9D-0765-A24A-B26E-7049E0CC11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x-none" dirty="0"/>
              <a:t>PLASMAPHERESIS</a:t>
            </a:r>
          </a:p>
          <a:p>
            <a:r>
              <a:rPr lang="x-none" dirty="0"/>
              <a:t>RITUXIMAB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12F8F-6E0F-9A48-8634-B0C3133548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x-none" dirty="0"/>
              <a:t>CLEARANCE OF ANTI GM-CSF ANTIBODIES </a:t>
            </a:r>
          </a:p>
        </p:txBody>
      </p:sp>
    </p:spTree>
    <p:extLst>
      <p:ext uri="{BB962C8B-B14F-4D97-AF65-F5344CB8AC3E}">
        <p14:creationId xmlns:p14="http://schemas.microsoft.com/office/powerpoint/2010/main" val="3292324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2C9CF-EC6B-F342-8360-B3F44860A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3 MONTHS OF TREATMENT WITH SC GM-CSF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DE29C8-1732-9F43-9D12-08F5706D2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699" y="2160588"/>
            <a:ext cx="6342639" cy="3881437"/>
          </a:xfrm>
        </p:spPr>
      </p:pic>
    </p:spTree>
    <p:extLst>
      <p:ext uri="{BB962C8B-B14F-4D97-AF65-F5344CB8AC3E}">
        <p14:creationId xmlns:p14="http://schemas.microsoft.com/office/powerpoint/2010/main" val="219629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B9284-BF9B-5942-A93B-E752ECD8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PHYSICAL EXAMINATION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83806-F651-DA4B-B46C-1DCECD126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HE LOOKS PALE.</a:t>
            </a:r>
          </a:p>
          <a:p>
            <a:r>
              <a:rPr lang="x-none" dirty="0"/>
              <a:t>TACHYPNEIC, 30/MIN.</a:t>
            </a:r>
          </a:p>
          <a:p>
            <a:r>
              <a:rPr lang="x-none" dirty="0"/>
              <a:t>SATURATION </a:t>
            </a:r>
            <a:r>
              <a:rPr lang="x-none" dirty="0">
                <a:highlight>
                  <a:srgbClr val="FFFF00"/>
                </a:highlight>
              </a:rPr>
              <a:t>89% ON ROOM AIR</a:t>
            </a:r>
            <a:r>
              <a:rPr lang="x-none" dirty="0"/>
              <a:t>.</a:t>
            </a:r>
          </a:p>
          <a:p>
            <a:r>
              <a:rPr lang="x-none" dirty="0"/>
              <a:t>DECREASE AIR ENTRY, WITH BILATERAL </a:t>
            </a:r>
            <a:r>
              <a:rPr lang="x-none" dirty="0">
                <a:highlight>
                  <a:srgbClr val="FFFF00"/>
                </a:highlight>
              </a:rPr>
              <a:t>CRACKLES</a:t>
            </a:r>
            <a:r>
              <a:rPr lang="x-none" dirty="0"/>
              <a:t>.</a:t>
            </a:r>
          </a:p>
          <a:p>
            <a:endParaRPr lang="x-none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5858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E740-1AF2-EA4C-AF28-303D0150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3 MONTHS OF TREATMENT WITH SC GM-CSF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5C5928-2E32-9445-99F2-3F23F65FD3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x-none" dirty="0"/>
              <a:t>FVC=3.83L (85%)</a:t>
            </a:r>
          </a:p>
          <a:p>
            <a:pPr marL="0" indent="0">
              <a:buNone/>
            </a:pPr>
            <a:r>
              <a:rPr lang="x-none" dirty="0"/>
              <a:t>FEV1=3.1L (85%)</a:t>
            </a:r>
          </a:p>
          <a:p>
            <a:pPr marL="0" indent="0">
              <a:buNone/>
            </a:pPr>
            <a:r>
              <a:rPr lang="x-none" dirty="0"/>
              <a:t>RATIO=80%</a:t>
            </a:r>
          </a:p>
          <a:p>
            <a:pPr marL="0" indent="0">
              <a:buNone/>
            </a:pPr>
            <a:r>
              <a:rPr lang="x-none"/>
              <a:t>RV=</a:t>
            </a:r>
            <a:r>
              <a:rPr lang="en-US" dirty="0"/>
              <a:t>70%</a:t>
            </a:r>
            <a:endParaRPr lang="x-none" dirty="0"/>
          </a:p>
          <a:p>
            <a:pPr marL="0" indent="0">
              <a:buNone/>
            </a:pPr>
            <a:r>
              <a:rPr lang="x-none" dirty="0"/>
              <a:t>TLC =</a:t>
            </a:r>
            <a:r>
              <a:rPr lang="x-none" dirty="0">
                <a:highlight>
                  <a:srgbClr val="FFFF00"/>
                </a:highlight>
              </a:rPr>
              <a:t>5.24L (76%</a:t>
            </a:r>
            <a:r>
              <a:rPr lang="x-none" dirty="0"/>
              <a:t>)</a:t>
            </a:r>
          </a:p>
          <a:p>
            <a:pPr marL="0" indent="0">
              <a:buNone/>
            </a:pPr>
            <a:r>
              <a:rPr lang="x-none" dirty="0">
                <a:highlight>
                  <a:srgbClr val="FFFF00"/>
                </a:highlight>
              </a:rPr>
              <a:t>DLCO= 60%</a:t>
            </a:r>
          </a:p>
          <a:p>
            <a:pPr marL="0" indent="0">
              <a:buNone/>
            </a:pPr>
            <a:endParaRPr lang="x-none" dirty="0"/>
          </a:p>
          <a:p>
            <a:pPr marL="0" indent="0">
              <a:buNone/>
            </a:pPr>
            <a:r>
              <a:rPr lang="x-none" dirty="0">
                <a:solidFill>
                  <a:schemeClr val="accent1"/>
                </a:solidFill>
              </a:rPr>
              <a:t>BEFORE</a:t>
            </a:r>
          </a:p>
          <a:p>
            <a:endParaRPr lang="x-non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9985AF5-EA10-6840-9273-27AB41279B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x-none" dirty="0"/>
              <a:t>FVC=3.77L (84%)</a:t>
            </a:r>
          </a:p>
          <a:p>
            <a:pPr marL="0" indent="0">
              <a:buNone/>
            </a:pPr>
            <a:r>
              <a:rPr lang="x-none" dirty="0"/>
              <a:t>FEV1=2.92L (80%)</a:t>
            </a:r>
          </a:p>
          <a:p>
            <a:pPr marL="0" indent="0">
              <a:buNone/>
            </a:pPr>
            <a:r>
              <a:rPr lang="x-none" dirty="0"/>
              <a:t>RATIO=77%</a:t>
            </a:r>
          </a:p>
          <a:p>
            <a:pPr marL="0" indent="0">
              <a:buNone/>
            </a:pPr>
            <a:r>
              <a:rPr lang="x-none"/>
              <a:t>RV=</a:t>
            </a:r>
            <a:r>
              <a:rPr lang="en-US" dirty="0"/>
              <a:t>80%</a:t>
            </a:r>
            <a:endParaRPr lang="x-none" dirty="0"/>
          </a:p>
          <a:p>
            <a:pPr marL="0" indent="0">
              <a:buNone/>
            </a:pPr>
            <a:r>
              <a:rPr lang="x-none" dirty="0"/>
              <a:t>TLC =</a:t>
            </a:r>
            <a:r>
              <a:rPr lang="x-none" dirty="0">
                <a:highlight>
                  <a:srgbClr val="FFFF00"/>
                </a:highlight>
              </a:rPr>
              <a:t>5.43L (79%</a:t>
            </a:r>
            <a:r>
              <a:rPr lang="x-none" dirty="0"/>
              <a:t>)</a:t>
            </a:r>
          </a:p>
          <a:p>
            <a:pPr marL="0" indent="0">
              <a:buNone/>
            </a:pPr>
            <a:r>
              <a:rPr lang="x-none" dirty="0">
                <a:highlight>
                  <a:srgbClr val="FFFF00"/>
                </a:highlight>
              </a:rPr>
              <a:t>DLCO= 73%</a:t>
            </a:r>
          </a:p>
          <a:p>
            <a:pPr marL="0" indent="0">
              <a:buNone/>
            </a:pPr>
            <a:endParaRPr lang="x-none" dirty="0"/>
          </a:p>
          <a:p>
            <a:pPr marL="0" indent="0">
              <a:buNone/>
            </a:pPr>
            <a:r>
              <a:rPr lang="x-none" dirty="0">
                <a:solidFill>
                  <a:schemeClr val="accent1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086072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9B7F-000F-134F-AF98-07AC4B232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6 MWT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10426-E663-724C-972B-B9FDE114EE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x-none" dirty="0">
                <a:highlight>
                  <a:srgbClr val="FFFF00"/>
                </a:highlight>
              </a:rPr>
              <a:t>530</a:t>
            </a:r>
            <a:r>
              <a:rPr lang="x-none" dirty="0"/>
              <a:t> METERS </a:t>
            </a:r>
          </a:p>
          <a:p>
            <a:r>
              <a:rPr lang="x-none" dirty="0"/>
              <a:t>HR 96/MIN </a:t>
            </a:r>
            <a:r>
              <a:rPr lang="x-none" dirty="0">
                <a:sym typeface="Wingdings" pitchFamily="2" charset="2"/>
              </a:rPr>
              <a:t> 136/MIN</a:t>
            </a:r>
          </a:p>
          <a:p>
            <a:r>
              <a:rPr lang="x-none" dirty="0">
                <a:sym typeface="Wingdings" pitchFamily="2" charset="2"/>
              </a:rPr>
              <a:t>SAT 92% 88%</a:t>
            </a:r>
          </a:p>
          <a:p>
            <a:r>
              <a:rPr lang="x-none" dirty="0">
                <a:sym typeface="Wingdings" pitchFamily="2" charset="2"/>
              </a:rPr>
              <a:t>CHEST DISCOMFORT, DYSPNEA</a:t>
            </a:r>
            <a:endParaRPr lang="x-none" dirty="0"/>
          </a:p>
          <a:p>
            <a:pPr marL="0" indent="0">
              <a:buNone/>
            </a:pPr>
            <a:endParaRPr lang="x-none" dirty="0"/>
          </a:p>
          <a:p>
            <a:pPr marL="0" indent="0">
              <a:buNone/>
            </a:pPr>
            <a:endParaRPr lang="x-none" dirty="0"/>
          </a:p>
          <a:p>
            <a:pPr marL="0" indent="0">
              <a:buNone/>
            </a:pPr>
            <a:endParaRPr lang="x-none" dirty="0"/>
          </a:p>
          <a:p>
            <a:pPr marL="0" indent="0">
              <a:buNone/>
            </a:pPr>
            <a:r>
              <a:rPr lang="x-none" dirty="0">
                <a:solidFill>
                  <a:schemeClr val="accent1"/>
                </a:solidFill>
              </a:rPr>
              <a:t>BEFORE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0E2D8-D2BE-614B-AFFA-22614EBE34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x-none" dirty="0">
                <a:highlight>
                  <a:srgbClr val="FFFF00"/>
                </a:highlight>
              </a:rPr>
              <a:t>630</a:t>
            </a:r>
            <a:r>
              <a:rPr lang="x-none" dirty="0"/>
              <a:t> METERS </a:t>
            </a:r>
          </a:p>
          <a:p>
            <a:r>
              <a:rPr lang="x-none" dirty="0"/>
              <a:t>HR 96/MIN </a:t>
            </a:r>
            <a:r>
              <a:rPr lang="x-none" dirty="0">
                <a:sym typeface="Wingdings" pitchFamily="2" charset="2"/>
              </a:rPr>
              <a:t> 120/MIN</a:t>
            </a:r>
          </a:p>
          <a:p>
            <a:r>
              <a:rPr lang="x-none" dirty="0">
                <a:sym typeface="Wingdings" pitchFamily="2" charset="2"/>
              </a:rPr>
              <a:t>SAT 97% 96%</a:t>
            </a:r>
          </a:p>
          <a:p>
            <a:r>
              <a:rPr lang="x-none" dirty="0">
                <a:sym typeface="Wingdings" pitchFamily="2" charset="2"/>
              </a:rPr>
              <a:t>ASSYMPTOMATIC</a:t>
            </a:r>
            <a:endParaRPr lang="x-none" dirty="0"/>
          </a:p>
          <a:p>
            <a:endParaRPr lang="x-none" dirty="0"/>
          </a:p>
          <a:p>
            <a:endParaRPr lang="x-none" dirty="0"/>
          </a:p>
          <a:p>
            <a:endParaRPr lang="x-none" dirty="0"/>
          </a:p>
          <a:p>
            <a:pPr marL="0" indent="0">
              <a:buNone/>
            </a:pPr>
            <a:r>
              <a:rPr lang="x-none" dirty="0">
                <a:solidFill>
                  <a:schemeClr val="accent1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530607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135AC-FCCA-7343-BC1C-D802E467AC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LB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AFA29-6B32-D44B-BABC-B4EF3FB89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24" y="4137919"/>
            <a:ext cx="7766936" cy="1096899"/>
          </a:xfrm>
        </p:spPr>
        <p:txBody>
          <a:bodyPr>
            <a:normAutofit fontScale="32500" lnSpcReduction="20000"/>
          </a:bodyPr>
          <a:lstStyle/>
          <a:p>
            <a:r>
              <a:rPr lang="en-LB" sz="8000" dirty="0"/>
              <a:t>LPS</a:t>
            </a:r>
          </a:p>
          <a:p>
            <a:r>
              <a:rPr lang="en-LB" sz="8000" dirty="0"/>
              <a:t>ASTRAZENECA</a:t>
            </a:r>
          </a:p>
          <a:p>
            <a:r>
              <a:rPr lang="en-LB" dirty="0"/>
              <a:t> </a:t>
            </a:r>
          </a:p>
          <a:p>
            <a:endParaRPr lang="en-LB" dirty="0"/>
          </a:p>
        </p:txBody>
      </p:sp>
    </p:spTree>
    <p:extLst>
      <p:ext uri="{BB962C8B-B14F-4D97-AF65-F5344CB8AC3E}">
        <p14:creationId xmlns:p14="http://schemas.microsoft.com/office/powerpoint/2010/main" val="3196128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D8225-948B-C34A-BC36-1B86D2E9E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LABORATORY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3B169-C2EC-5249-B354-487882A9D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>
                <a:highlight>
                  <a:srgbClr val="FFFF00"/>
                </a:highlight>
              </a:rPr>
              <a:t>Hb 15.4 </a:t>
            </a:r>
            <a:r>
              <a:rPr lang="x-none" dirty="0"/>
              <a:t>g/dl</a:t>
            </a:r>
          </a:p>
          <a:p>
            <a:r>
              <a:rPr lang="x-none" dirty="0"/>
              <a:t>WBC =9280   LYMP=21% NE= 61% </a:t>
            </a:r>
            <a:r>
              <a:rPr lang="x-none" dirty="0">
                <a:highlight>
                  <a:srgbClr val="FFFF00"/>
                </a:highlight>
              </a:rPr>
              <a:t>EOS=1 %</a:t>
            </a:r>
          </a:p>
          <a:p>
            <a:r>
              <a:rPr lang="x-none" dirty="0"/>
              <a:t>CRP=6</a:t>
            </a:r>
          </a:p>
          <a:p>
            <a:r>
              <a:rPr lang="x-none" dirty="0"/>
              <a:t>LDH=205, FERRITIN NLE, </a:t>
            </a:r>
          </a:p>
          <a:p>
            <a:r>
              <a:rPr lang="x-none" dirty="0"/>
              <a:t>PROCALCITONIN=0.08</a:t>
            </a:r>
          </a:p>
          <a:p>
            <a:r>
              <a:rPr lang="x-none" dirty="0"/>
              <a:t>PH 7.45 </a:t>
            </a:r>
            <a:r>
              <a:rPr lang="x-none" dirty="0">
                <a:highlight>
                  <a:srgbClr val="FFFF00"/>
                </a:highlight>
              </a:rPr>
              <a:t>PaO2 63 </a:t>
            </a:r>
            <a:r>
              <a:rPr lang="x-none" dirty="0"/>
              <a:t>PCO2 34 HCO3- 22 </a:t>
            </a:r>
          </a:p>
        </p:txBody>
      </p:sp>
    </p:spTree>
    <p:extLst>
      <p:ext uri="{BB962C8B-B14F-4D97-AF65-F5344CB8AC3E}">
        <p14:creationId xmlns:p14="http://schemas.microsoft.com/office/powerpoint/2010/main" val="3643689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4E662-7597-9540-A0D3-D25792402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CHEST-X-RAY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A630B0-971E-9D4B-9BBC-26CB6116C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9913" y="2160588"/>
            <a:ext cx="3492212" cy="3881437"/>
          </a:xfrm>
        </p:spPr>
      </p:pic>
    </p:spTree>
    <p:extLst>
      <p:ext uri="{BB962C8B-B14F-4D97-AF65-F5344CB8AC3E}">
        <p14:creationId xmlns:p14="http://schemas.microsoft.com/office/powerpoint/2010/main" val="3826361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9322-BF30-EE45-B124-30F5AB55E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CT SCAN OF CHEST</a:t>
            </a:r>
          </a:p>
        </p:txBody>
      </p:sp>
      <p:pic>
        <p:nvPicPr>
          <p:cNvPr id="4" name="hs11janSeries_004_1.25 Lung  Pla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5300" y="2655661"/>
            <a:ext cx="3881438" cy="2911475"/>
          </a:xfrm>
        </p:spPr>
      </p:pic>
    </p:spTree>
    <p:extLst>
      <p:ext uri="{BB962C8B-B14F-4D97-AF65-F5344CB8AC3E}">
        <p14:creationId xmlns:p14="http://schemas.microsoft.com/office/powerpoint/2010/main" val="185762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5075-EBAF-634E-8E8A-CCDF92834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COVID-19 PANDEMIA IN LEBANON AUGUST2020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AF5CF-1B8C-5049-A075-1DCC4DB95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2 PCR SARS COV2  WERE NEGATIVE OUTSIDE THE HOSPITAL.</a:t>
            </a:r>
          </a:p>
          <a:p>
            <a:r>
              <a:rPr lang="x-none" dirty="0"/>
              <a:t>BEFORE HIS PRESENTATION THE PATIENT WAS STARTED ON ANTI CORONA TREATEMENT WITH VITIMINS , HYDROXYCHLOROQUINE AND AZITROMYCIN.</a:t>
            </a:r>
          </a:p>
          <a:p>
            <a:r>
              <a:rPr lang="x-none" dirty="0"/>
              <a:t>THE REPEATED PCR WAS ALSO NEGATIVE.</a:t>
            </a:r>
          </a:p>
          <a:p>
            <a:r>
              <a:rPr lang="x-none" dirty="0"/>
              <a:t>THE SEROLOGY IGM IGG WAS NEGATIVE. </a:t>
            </a:r>
          </a:p>
        </p:txBody>
      </p:sp>
    </p:spTree>
    <p:extLst>
      <p:ext uri="{BB962C8B-B14F-4D97-AF65-F5344CB8AC3E}">
        <p14:creationId xmlns:p14="http://schemas.microsoft.com/office/powerpoint/2010/main" val="251886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0BE9F-0D47-A649-B01C-46D8272A1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WHAT IS </a:t>
            </a:r>
            <a:r>
              <a:rPr lang="en-US" dirty="0"/>
              <a:t>THE MOST LIKELY </a:t>
            </a:r>
            <a:r>
              <a:rPr lang="x-none" dirty="0"/>
              <a:t>DIAGNOSIS?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693FF-1429-7347-8694-3AE361628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x-none" dirty="0"/>
              <a:t>1-COVID PNEUMONIA AND/OR POST-COVID LUNG DISEASE.</a:t>
            </a:r>
          </a:p>
          <a:p>
            <a:pPr marL="0" indent="0">
              <a:buNone/>
            </a:pPr>
            <a:r>
              <a:rPr lang="x-none" dirty="0"/>
              <a:t>2-ATYPICAL MULTILOBAR </a:t>
            </a:r>
            <a:r>
              <a:rPr lang="x-none"/>
              <a:t>PNEUMONIA.</a:t>
            </a:r>
            <a:endParaRPr lang="en-US" dirty="0"/>
          </a:p>
          <a:p>
            <a:pPr marL="0" indent="0">
              <a:buNone/>
            </a:pPr>
            <a:r>
              <a:rPr lang="en-LB" dirty="0"/>
              <a:t>3-EOSINOPHILIC LUNG DISEASE.</a:t>
            </a:r>
          </a:p>
          <a:p>
            <a:pPr marL="0" indent="0">
              <a:buNone/>
            </a:pPr>
            <a:r>
              <a:rPr lang="en-LB" dirty="0"/>
              <a:t>4-DIFFUSE ALVEOLAR HEMMORRHAGE.</a:t>
            </a:r>
          </a:p>
          <a:p>
            <a:pPr marL="0" indent="0">
              <a:buNone/>
            </a:pPr>
            <a:r>
              <a:rPr lang="en-LB" dirty="0"/>
              <a:t>5-OTHER DIAGNOSIS.</a:t>
            </a:r>
            <a:endParaRPr lang="x-none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LB" dirty="0"/>
          </a:p>
          <a:p>
            <a:pPr marL="0" indent="0">
              <a:buNone/>
            </a:pPr>
            <a:endParaRPr lang="x-none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6501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7006F-403D-9E46-8EBF-913702FA3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WHAT DO YOU THINK SHOULD BE THE NEXT STEP?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11587-58B7-F044-94CD-2A0787A93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x-none" dirty="0"/>
              <a:t>1- DO BRONCHOSCOPY AND OBTAIN BAL.</a:t>
            </a:r>
          </a:p>
          <a:p>
            <a:pPr marL="0" indent="0">
              <a:buNone/>
            </a:pPr>
            <a:r>
              <a:rPr lang="x-none" dirty="0"/>
              <a:t>2- DO SYSTHEMIC DISEASE WORK-UP.</a:t>
            </a:r>
          </a:p>
          <a:p>
            <a:pPr marL="0" indent="0">
              <a:buNone/>
            </a:pPr>
            <a:r>
              <a:rPr lang="x-none" dirty="0"/>
              <a:t>3- </a:t>
            </a:r>
            <a:r>
              <a:rPr lang="en-US" dirty="0"/>
              <a:t>DO 6MWT</a:t>
            </a:r>
            <a:r>
              <a:rPr lang="x-none" dirty="0"/>
              <a:t>.</a:t>
            </a:r>
          </a:p>
          <a:p>
            <a:pPr marL="0" indent="0">
              <a:buNone/>
            </a:pPr>
            <a:r>
              <a:rPr lang="x-none" dirty="0"/>
              <a:t>4- DO PFT’S.</a:t>
            </a:r>
          </a:p>
          <a:p>
            <a:pPr marL="0" indent="0">
              <a:buNone/>
            </a:pPr>
            <a:r>
              <a:rPr lang="x-none" dirty="0"/>
              <a:t>5-ALL OF THE ABOVE.</a:t>
            </a:r>
          </a:p>
        </p:txBody>
      </p:sp>
    </p:spTree>
    <p:extLst>
      <p:ext uri="{BB962C8B-B14F-4D97-AF65-F5344CB8AC3E}">
        <p14:creationId xmlns:p14="http://schemas.microsoft.com/office/powerpoint/2010/main" val="292483387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889</Words>
  <Application>Microsoft Office PowerPoint</Application>
  <PresentationFormat>Widescreen</PresentationFormat>
  <Paragraphs>164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Trebuchet MS</vt:lpstr>
      <vt:lpstr>Wingdings</vt:lpstr>
      <vt:lpstr>Wingdings 3</vt:lpstr>
      <vt:lpstr>Facet</vt:lpstr>
      <vt:lpstr>LUNGS FULL OF MILK</vt:lpstr>
      <vt:lpstr>CASE PRESENTATION </vt:lpstr>
      <vt:lpstr>PHYSICAL EXAMINATION </vt:lpstr>
      <vt:lpstr>LABORATORY FINDINGS</vt:lpstr>
      <vt:lpstr>CHEST-X-RAY</vt:lpstr>
      <vt:lpstr>CT SCAN OF CHEST</vt:lpstr>
      <vt:lpstr>COVID-19 PANDEMIA IN LEBANON AUGUST2020</vt:lpstr>
      <vt:lpstr>WHAT IS THE MOST LIKELY DIAGNOSIS?</vt:lpstr>
      <vt:lpstr>WHAT DO YOU THINK SHOULD BE THE NEXT STEP?</vt:lpstr>
      <vt:lpstr>PULMONARY FUNCTION TEST</vt:lpstr>
      <vt:lpstr>6 MWT</vt:lpstr>
      <vt:lpstr>SYSTHEMIC DISEASE WORK-UP</vt:lpstr>
      <vt:lpstr>BRONCHOSCOPY </vt:lpstr>
      <vt:lpstr>THE KEY DIAGNOSIS </vt:lpstr>
      <vt:lpstr>WHAT IS THE DIAGNOSIS</vt:lpstr>
      <vt:lpstr>PATHOLOGY</vt:lpstr>
      <vt:lpstr>PULMONARY ALVEOLAR PROTEINOSIS</vt:lpstr>
      <vt:lpstr>THE KEY DIAGNOSIS </vt:lpstr>
      <vt:lpstr>PAP PULMONARY ALVEOLAR PROTEINOSIS</vt:lpstr>
      <vt:lpstr>PAP PULMONARY ALVEOLAR PROTEINOSIS</vt:lpstr>
      <vt:lpstr>PAP PULMONARY ALVEOLAR PROTEINOSIS</vt:lpstr>
      <vt:lpstr>PATHOPHYSIOLOGY (NEJM 2003)</vt:lpstr>
      <vt:lpstr>PAP PULMONARY ALVEOLAR PROTEINOSIS</vt:lpstr>
      <vt:lpstr>WHAT IS THE BEST TREATMENT FOR PAP?</vt:lpstr>
      <vt:lpstr>TREATMENT MODALITY</vt:lpstr>
      <vt:lpstr>CORNERSTONE TREATMENT GM-CSF / SUBCUTANEOUS INJECTION</vt:lpstr>
      <vt:lpstr>CORNERSTONE TREATMENT GM-CSF / INHALED MOLGRAMOSTIM </vt:lpstr>
      <vt:lpstr>TREATMENT MODALITY</vt:lpstr>
      <vt:lpstr>3 MONTHS OF TREATMENT WITH SC GM-CSF</vt:lpstr>
      <vt:lpstr>3 MONTHS OF TREATMENT WITH SC GM-CSF</vt:lpstr>
      <vt:lpstr>6 MWT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LUNGS FULL OF MILK</dc:title>
  <dc:creator>Leonian, Maria</dc:creator>
  <cp:lastModifiedBy>admin</cp:lastModifiedBy>
  <cp:revision>1</cp:revision>
  <dcterms:modified xsi:type="dcterms:W3CDTF">2021-04-10T15:24:24Z</dcterms:modified>
</cp:coreProperties>
</file>